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426" r:id="rId2"/>
    <p:sldId id="402" r:id="rId3"/>
    <p:sldId id="419" r:id="rId4"/>
    <p:sldId id="420" r:id="rId5"/>
    <p:sldId id="423" r:id="rId6"/>
    <p:sldId id="424" r:id="rId7"/>
    <p:sldId id="425" r:id="rId8"/>
    <p:sldId id="403" r:id="rId9"/>
    <p:sldId id="401" r:id="rId10"/>
    <p:sldId id="418" r:id="rId11"/>
    <p:sldId id="422" r:id="rId12"/>
    <p:sldId id="408" r:id="rId13"/>
    <p:sldId id="410" r:id="rId14"/>
    <p:sldId id="411" r:id="rId15"/>
    <p:sldId id="427" r:id="rId16"/>
    <p:sldId id="430" r:id="rId17"/>
    <p:sldId id="431" r:id="rId18"/>
    <p:sldId id="432" r:id="rId19"/>
    <p:sldId id="405" r:id="rId20"/>
    <p:sldId id="415" r:id="rId21"/>
    <p:sldId id="417" r:id="rId22"/>
    <p:sldId id="389" r:id="rId23"/>
    <p:sldId id="406" r:id="rId24"/>
    <p:sldId id="407" r:id="rId25"/>
    <p:sldId id="386" r:id="rId26"/>
    <p:sldId id="412" r:id="rId27"/>
    <p:sldId id="413" r:id="rId28"/>
    <p:sldId id="421" r:id="rId29"/>
  </p:sldIdLst>
  <p:sldSz cx="9144000" cy="6858000" type="screen4x3"/>
  <p:notesSz cx="6781800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8228" autoAdjust="0"/>
  </p:normalViewPr>
  <p:slideViewPr>
    <p:cSldViewPr>
      <p:cViewPr varScale="1">
        <p:scale>
          <a:sx n="74" d="100"/>
          <a:sy n="74" d="100"/>
        </p:scale>
        <p:origin x="-14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254" cy="493635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964" y="0"/>
            <a:ext cx="2939254" cy="493635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7C3434-AD50-4791-902D-68F244FDF951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5" y="4690309"/>
            <a:ext cx="5426073" cy="4442703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039"/>
            <a:ext cx="2939254" cy="493634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964" y="9379039"/>
            <a:ext cx="2939254" cy="493634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64166-5E5D-4666-A3AE-5F6769B43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64166-5E5D-4666-A3AE-5F6769B4318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EAFA-3A09-47D1-A584-79AC925DB334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7A1F-65AD-4261-B5E1-8DFF7E11C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8F92-CDD5-43FB-8FAE-FA1F49CEF9CD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5FCE-8846-4867-982C-4E6A11A01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74B-5576-42A5-ADE2-2DAEC862F7B2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E27E-7C55-45FD-8346-5C68CD4B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D71E-69A9-4F2E-81BE-75B956D37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6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F677-C467-4D62-AC88-E5C91712E3A2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9439-08B5-4C95-BF9F-DBEC03279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38F8-54DE-457B-93A3-04391B556884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ECEB-3BD0-4916-84B6-CFDAD4C0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2BF-DDF3-4628-83E8-92D7A0FAA1DB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81C1-462F-4D10-8EEE-12FA015DD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5C76-F041-4623-9709-793079580DC0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0C74-5E6C-43F6-990E-55163AE0A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7967-91AD-4A26-8882-2F5E5C4F4436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B741-FC0E-447A-9BBF-A0B7E3581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D586-CE65-4D63-AF8F-123A12310347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A23A-E848-4C12-B43F-23E0FF133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5388-A12B-4083-838B-8DEB3D830602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9EA0-2D06-4FBB-A2B4-D6A2B2CA3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CD53-C42C-46F6-BA2F-34A0F8BC9888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FAAD-5708-4F9B-8E51-A1A995C4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4A49B-B960-4D21-B4BE-D52D762CB254}" type="datetime1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9DB11-2BC9-414F-AE79-09D6FD7CC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7241" y="2146944"/>
            <a:ext cx="57411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«Вопросы медицинской статистики в современных условиях»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9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C86A488-EEE2-42B2-95BC-95725AB8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6BD1385-30C0-4820-9202-B4875D04B9D2}"/>
              </a:ext>
            </a:extLst>
          </p:cNvPr>
          <p:cNvSpPr/>
          <p:nvPr/>
        </p:nvSpPr>
        <p:spPr>
          <a:xfrm>
            <a:off x="323528" y="1186052"/>
            <a:ext cx="8568952" cy="33193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i="1" dirty="0">
                <a:solidFill>
                  <a:schemeClr val="bg1"/>
                </a:solidFill>
              </a:rPr>
              <a:t>Больные старше трудоспособного возраста: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1100" i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По выписанным больным: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Ф.14 таб.2000 стр.1 гр.11 + стр. 21 гр.11                           = или </a:t>
            </a:r>
            <a:r>
              <a:rPr lang="en-US" altLang="ru-RU" sz="2000" dirty="0">
                <a:solidFill>
                  <a:schemeClr val="bg1"/>
                </a:solidFill>
              </a:rPr>
              <a:t>&lt; </a:t>
            </a:r>
            <a:r>
              <a:rPr lang="ru-RU" altLang="ru-RU" sz="2000" dirty="0">
                <a:solidFill>
                  <a:schemeClr val="bg1"/>
                </a:solidFill>
              </a:rPr>
              <a:t>Ф.30 таб. 3100 стр.1 гр.10.</a:t>
            </a:r>
            <a:endParaRPr lang="en-US" altLang="ru-RU" sz="20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ru-RU" sz="2000" dirty="0">
                <a:solidFill>
                  <a:schemeClr val="bg1"/>
                </a:solidFill>
              </a:rPr>
              <a:t>&lt;</a:t>
            </a:r>
            <a:r>
              <a:rPr lang="ru-RU" altLang="ru-RU" sz="2000" dirty="0">
                <a:solidFill>
                  <a:schemeClr val="bg1"/>
                </a:solidFill>
              </a:rPr>
              <a:t> за счет переведенных больных.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9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По умершим больным: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Ф.14 таб.2000 стр.1 гр.15 = Ф.30 таб. 3100 стр.1 гр.13.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9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По проведенным больными койко-дням: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Ф.14 таб.2000 стр.1 гр.14 + стр. 21 гр.14  </a:t>
            </a:r>
            <a:r>
              <a:rPr lang="en-US" altLang="ru-RU" sz="2000" b="1" dirty="0">
                <a:solidFill>
                  <a:schemeClr val="bg1"/>
                </a:solidFill>
              </a:rPr>
              <a:t>&lt; 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Ф.30 таб. 3100 стр.1 гр.</a:t>
            </a:r>
            <a:r>
              <a:rPr lang="en-US" altLang="ru-RU" sz="2000" dirty="0">
                <a:solidFill>
                  <a:schemeClr val="bg1"/>
                </a:solidFill>
              </a:rPr>
              <a:t>1</a:t>
            </a:r>
            <a:r>
              <a:rPr lang="ru-RU" altLang="ru-RU" sz="2000" dirty="0">
                <a:solidFill>
                  <a:schemeClr val="bg1"/>
                </a:solidFill>
              </a:rPr>
              <a:t>5.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4C50B5-0FAB-4A22-A331-B40621017BFD}"/>
              </a:ext>
            </a:extLst>
          </p:cNvPr>
          <p:cNvSpPr/>
          <p:nvPr/>
        </p:nvSpPr>
        <p:spPr>
          <a:xfrm>
            <a:off x="2267744" y="633618"/>
            <a:ext cx="4285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/>
              <a:t>Баланс Ф.14 и ф.30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7A7ECE-1299-4375-94ED-323435B08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534638"/>
            <a:ext cx="2952328" cy="25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39952"/>
          </a:xfrm>
        </p:spPr>
        <p:txBody>
          <a:bodyPr>
            <a:normAutofit lnSpcReduction="10000"/>
          </a:bodyPr>
          <a:lstStyle/>
          <a:p>
            <a:pPr marL="0" lvl="0" indent="0" fontAlgn="base" latinLnBrk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ru-RU" altLang="ru-RU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Таблица 1000</a:t>
            </a:r>
            <a:endParaRPr kumimoji="1" lang="ru-RU" altLang="ko-KR" sz="1100" b="1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(Графа 15 за 2016 г) – (переходные дети в подростки)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= графа </a:t>
            </a:r>
            <a:r>
              <a:rPr kumimoji="1"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«взято под диспансерное наблюдение» </a:t>
            </a:r>
          </a:p>
          <a:p>
            <a:pPr marL="0" lvl="0" indent="0">
              <a:spcBef>
                <a:spcPct val="0"/>
              </a:spcBef>
              <a:buNone/>
            </a:pPr>
            <a:endParaRPr kumimoji="1" lang="ru-RU" alt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kumimoji="1" lang="ru-RU" altLang="ko-KR" sz="1100" b="1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Таблица 2000</a:t>
            </a:r>
            <a:endParaRPr kumimoji="1" lang="ru-RU" altLang="ko-KR" sz="1100" b="1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(Графа 15 за 2016 г) – (переходные подростки во взрослые)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+ (переходные из детей, таблицы 1000) = графа </a:t>
            </a:r>
            <a:r>
              <a:rPr kumimoji="1"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«взято под диспансерное наблюдение» </a:t>
            </a: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1" lang="ru-RU" altLang="ko-KR" sz="1800" b="1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1" lang="ru-RU" altLang="ko-KR" sz="1100" b="1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Таблица 3000</a:t>
            </a:r>
            <a:endParaRPr kumimoji="1" lang="ru-RU" altLang="ko-KR" sz="1100" b="1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(Графа 15 за 2016 г) + (впервые взятые на Д-учет в текущем году) + (вновь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прибывшие) + (ранее стоящие на Д-учете «оторвавшиеся» и кому диагноз был ранее установлен, но на Д-учете не состоял) + (переходные из подростков,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таблицы 2000) = графа </a:t>
            </a:r>
            <a:r>
              <a:rPr kumimoji="1"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«взято под диспансерное наблюдение» </a:t>
            </a:r>
            <a:r>
              <a:rPr kumimoji="1" lang="ru-RU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.</a:t>
            </a:r>
            <a:endParaRPr kumimoji="1" lang="ru-RU" altLang="ko-KR" sz="1800" dirty="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55679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1" lang="en-US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1" lang="en-US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1" lang="ru-RU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 12. т.1000, 2000, 3000, 4000Графа </a:t>
            </a:r>
            <a:br>
              <a:rPr kumimoji="1" lang="ru-RU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3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«взято под диспансерное наблюдение» изменена трактовка </a:t>
            </a:r>
            <a:r>
              <a:rPr kumimoji="1" lang="ru-RU" alt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alt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1043"/>
            <a:ext cx="8712968" cy="5706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таблице 8000 показывают сведения о техническом состоянии всех, состоящих на балансе и арендуемых зданий всех подразделений медицинских организаций.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– это строение, имеющее свой технический паспорт и состоящее на балансе медицинской организации или арендуемое у других организаций на конец отчетного года.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8000 заполняется на основании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-технического паспорта здания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-актов обследования зданий на необходимость капитального ремонта,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-актов об аварийном состоянии зданий</a:t>
            </a:r>
          </a:p>
          <a:p>
            <a:pPr algn="just">
              <a:lnSpc>
                <a:spcPct val="80000"/>
              </a:lnSpc>
            </a:pP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Приспособленное помещение – это помещение технически </a:t>
            </a:r>
            <a:r>
              <a:rPr lang="ru-RU" alt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переобустроенное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определенных целей использования. То, что изначально не входило в типовой проект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766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543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т. 8000 «Техническое состояние зданий» ФФСН №30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3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5276"/>
            <a:ext cx="8556848" cy="381000"/>
          </a:xfrm>
        </p:spPr>
        <p:txBody>
          <a:bodyPr/>
          <a:lstStyle/>
          <a:p>
            <a:pPr marL="838200" indent="-838200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т. 8000 «Техническое состояние зданий» ФФСН №30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58083350"/>
              </p:ext>
            </p:extLst>
          </p:nvPr>
        </p:nvGraphicFramePr>
        <p:xfrm>
          <a:off x="179512" y="548680"/>
          <a:ext cx="8712969" cy="5976665"/>
        </p:xfrm>
        <a:graphic>
          <a:graphicData uri="http://schemas.openxmlformats.org/drawingml/2006/table">
            <a:tbl>
              <a:tblPr/>
              <a:tblGrid>
                <a:gridCol w="170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0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5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91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61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30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91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916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4389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4389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1778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2104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444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17076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подразделений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строки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зданий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зданий  (кв 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находятся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имеют виды благоустройства: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находятся в аварийном состоянии, требует сноса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требуют реконструкции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требуют капитального ремонта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в приспособленных помещениях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арендованных помещениях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водопровод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горячее водоснабжение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центральное отопление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канализацию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телефонную связь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автономное энергоснабжение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9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в рабочем состоянии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3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Подразделения, оказывающие медицинскую помощь в амбулаторных условиях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3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Подразделения, оказывающие медицинскую помощь в стационарных условиях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95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Подразделения, оказывающие медицинскую помощь в амбула-торных и стационарных условиях, расположенные в одном здании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Офисы врачей общей практики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ФАПы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Фельдшерские пункты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1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Патологоанатомические отделения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Прочие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Всего (сумма строк 1-8)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4139952" y="3212976"/>
            <a:ext cx="4740424" cy="792088"/>
          </a:xfrm>
          <a:prstGeom prst="wedgeRoundRectCallout">
            <a:avLst>
              <a:gd name="adj1" fmla="val -52894"/>
              <a:gd name="adj2" fmla="val -1957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акта обследования зданий на необходимость капитального ремонта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646464" y="4740244"/>
            <a:ext cx="5165895" cy="792087"/>
          </a:xfrm>
          <a:prstGeom prst="wedgeRoundRectCallout">
            <a:avLst>
              <a:gd name="adj1" fmla="val -50575"/>
              <a:gd name="adj2" fmla="val -407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акта об аварийном состоянии здания</a:t>
            </a:r>
            <a:endParaRPr lang="ru-RU" sz="2000" dirty="0"/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="" xmlns:a16="http://schemas.microsoft.com/office/drawing/2014/main" id="{5462AD7C-60C6-4D41-A973-2C38A958A9F6}"/>
              </a:ext>
            </a:extLst>
          </p:cNvPr>
          <p:cNvSpPr/>
          <p:nvPr/>
        </p:nvSpPr>
        <p:spPr>
          <a:xfrm>
            <a:off x="179512" y="6309320"/>
            <a:ext cx="8964488" cy="612648"/>
          </a:xfrm>
          <a:prstGeom prst="wedgeRoundRectCallout">
            <a:avLst>
              <a:gd name="adj1" fmla="val -44388"/>
              <a:gd name="adj2" fmla="val -98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с Федеральным регистром медицинских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53052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04136"/>
              </p:ext>
            </p:extLst>
          </p:nvPr>
        </p:nvGraphicFramePr>
        <p:xfrm>
          <a:off x="467544" y="1412776"/>
          <a:ext cx="7920880" cy="563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28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БУ ХМАО - Югры Октябрьская  районная больница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БУ ХМАО - Югры  Пионерская районная больница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933238"/>
            <a:ext cx="668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Аварийное состояние зданий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66760"/>
              </p:ext>
            </p:extLst>
          </p:nvPr>
        </p:nvGraphicFramePr>
        <p:xfrm>
          <a:off x="467544" y="2780928"/>
          <a:ext cx="7920880" cy="1508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75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ХМАО - Югры Сургутская городская клиническая поликлиника №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ХМАО - Югры Сургутская городская клиническая поликлиника № 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БУ ХМАО - Югры Федоровская городская больница  Сургутский р-н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1ж Участковая больница п.Унъюган Октябрьский р-он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БУ ХМАО - Югры  Пионерская районная больница Советский р-он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2а Амбулатория п. Алябьевский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1235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Здания требующие капитального ремонта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31039"/>
              </p:ext>
            </p:extLst>
          </p:nvPr>
        </p:nvGraphicFramePr>
        <p:xfrm>
          <a:off x="467544" y="4941168"/>
          <a:ext cx="7920880" cy="1737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5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БУ ХМАО - Югры (без СПК) Окружная клиническая больница г. Ханты-Мансийск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ХМАО - Югры Нижневартовский окружной клинический перинатальный центр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ХМАО - Югры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Мегионская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городская детская больница Жемчужинка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1а Участковая больница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п.Горноправдинск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46699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Здания требующие реконструкции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224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 итогам защиты годового отчета предоставили сведения в т. 8000 </a:t>
            </a:r>
          </a:p>
        </p:txBody>
      </p:sp>
    </p:spTree>
    <p:extLst>
      <p:ext uri="{BB962C8B-B14F-4D97-AF65-F5344CB8AC3E}">
        <p14:creationId xmlns:p14="http://schemas.microsoft.com/office/powerpoint/2010/main" val="195189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2168" cy="425956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ошибки при заполнении таблиц: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	Не подготовлено приложение 1 к приложению 28 к приказу Департамента здравоохранения Ханты-Мансийского автономного округа – Югры от 12.12.2017 №1401 «О предоставлении годовых статистических отчетов за 2017 год»;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	Не корректно подготовлено приложение 1 к приложению 28;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	Не подготовлено, либо подготовлено в некорректном формате приложение 2 к приложению 28 к приказу Департамента здравоохранения Ханты-Мансийского автономного округа – Югры от 12.12.2017 №1401 «О предоставлении годовых статистических отчетов за 2017 год»;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	Некорректно произведено заполнение таблицы 5404.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3528" y="260648"/>
            <a:ext cx="8496944" cy="1332728"/>
          </a:xfrm>
          <a:prstGeom prst="wedgeRoundRectCallout">
            <a:avLst>
              <a:gd name="adj1" fmla="val -1366"/>
              <a:gd name="adj2" fmla="val 763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30 «Сведения о медицинской организации» медицинское оборудование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5117,5118,5126,5302,5404,5450,5460,5600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95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2" y="2568305"/>
            <a:ext cx="4529489" cy="332816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569011" y="2924944"/>
            <a:ext cx="3364677" cy="3000350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1-заполнение медицинских свидетельств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2-база хранения выписанных свидетельств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3-работа с внутренними справочниками для улучшение заполнений свидетельств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4-устоновленные правила заполнения свидетельств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5 – формирование отчетов из базы хранения системы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6 –работа с базой для формирование любого отчета из пунктов заполняемых в свидетельстве.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3528" y="260648"/>
            <a:ext cx="8496944" cy="1404736"/>
          </a:xfrm>
          <a:prstGeom prst="wedgeRoundRectCallout">
            <a:avLst>
              <a:gd name="adj1" fmla="val -22405"/>
              <a:gd name="adj2" fmla="val 110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информационная система «Учет смертности и рождаемости»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868144" y="2708920"/>
            <a:ext cx="2898601" cy="2680932"/>
          </a:xfrm>
        </p:spPr>
        <p:txBody>
          <a:bodyPr>
            <a:normAutofit fontScale="40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разделом «Аналитика» позволит сформировать отчет из информации  ,заполненной в медицинских свидетельств 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помощью удобных фильтров и функции формирования сводной таблицы можно сделать выборку необходимой для отчета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Имеется функция выгрузки в разных форматах полученного отчета.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Готовый шаблон отчета можно сохранить для дальнейший работы с уже установленными фильтрами и оперативной выгрузки информации.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669862" cy="3626828"/>
          </a:xfr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67544" y="260648"/>
            <a:ext cx="8280920" cy="1296144"/>
          </a:xfrm>
          <a:prstGeom prst="wedgeRoundRectCallout">
            <a:avLst>
              <a:gd name="adj1" fmla="val -22446"/>
              <a:gd name="adj2" fmla="val 98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информационная система «Учет смертности и рождаемости»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21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4646902" cy="3386541"/>
          </a:xfrm>
        </p:spPr>
        <p:txBody>
          <a:bodyPr>
            <a:normAutofit fontScale="25000" lnSpcReduction="20000"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"Белоярская районная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КУ ХМАО-Югры "Ханты-Мансийский клинический противотуберкулезный диспансер"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Угутская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участковая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"Федоровская городская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"Октябрьская районная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онкологический диспансер"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Няганская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городская поликлиника"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Покачевская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городская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"Коммунистическая участковая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"Югорская городская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Мегионская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городская больница №1"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Лянторская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городская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Нижнесортымская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участковая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городская поликлиника"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перинатальный центр"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Урайская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городская клиническая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"Пионерская районная больница"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 ХМАО-Югры "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окружная больница №2"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88025" y="2564904"/>
            <a:ext cx="4355976" cy="3099141"/>
          </a:xfrm>
        </p:spPr>
        <p:txBody>
          <a:bodyPr>
            <a:normAutofit fontScale="25000" lnSpcReduction="20000"/>
          </a:bodyPr>
          <a:lstStyle/>
          <a:p>
            <a:r>
              <a:rPr lang="ru-RU" sz="3600" dirty="0"/>
              <a:t>БУ ХМАО-Югры "Ханты-Мансийская районная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Нефтеюганская</a:t>
            </a:r>
            <a:r>
              <a:rPr lang="ru-RU" sz="3600" dirty="0"/>
              <a:t> районная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Игримская</a:t>
            </a:r>
            <a:r>
              <a:rPr lang="ru-RU" sz="3600" dirty="0"/>
              <a:t> районная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Радужнинская</a:t>
            </a:r>
            <a:r>
              <a:rPr lang="ru-RU" sz="3600" dirty="0"/>
              <a:t> городская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Лангепасская</a:t>
            </a:r>
            <a:r>
              <a:rPr lang="ru-RU" sz="3600" dirty="0"/>
              <a:t> городская больница"</a:t>
            </a:r>
          </a:p>
          <a:p>
            <a:r>
              <a:rPr lang="ru-RU" sz="3600" dirty="0"/>
              <a:t>БУ ХМАО-Югры "Окружная клиническая больница"</a:t>
            </a:r>
          </a:p>
          <a:p>
            <a:r>
              <a:rPr lang="ru-RU" sz="3600" dirty="0"/>
              <a:t>БУ ХМАО-Югры "Когалымская городская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Сургутская</a:t>
            </a:r>
            <a:r>
              <a:rPr lang="ru-RU" sz="3600" dirty="0"/>
              <a:t> окружная клиническая больница"</a:t>
            </a:r>
          </a:p>
          <a:p>
            <a:r>
              <a:rPr lang="ru-RU" sz="3600" dirty="0"/>
              <a:t>АУ ХМАО-Югры "Советская районная больница"</a:t>
            </a:r>
          </a:p>
          <a:p>
            <a:r>
              <a:rPr lang="ru-RU" sz="3600" dirty="0"/>
              <a:t>КУ ХМАО-Югры "Бюро судебно-медицинской экспертизы"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Нижневарт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3600" dirty="0" err="1"/>
              <a:t>ская</a:t>
            </a:r>
            <a:r>
              <a:rPr lang="ru-RU" sz="3600" dirty="0"/>
              <a:t> окружная клиническая детская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Сургутский</a:t>
            </a:r>
            <a:r>
              <a:rPr lang="ru-RU" sz="3600" dirty="0"/>
              <a:t> клинический перинатальный центр"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Нижневартовская</a:t>
            </a:r>
            <a:r>
              <a:rPr lang="ru-RU" sz="3600" dirty="0"/>
              <a:t> районная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Нижневартовская</a:t>
            </a:r>
            <a:r>
              <a:rPr lang="ru-RU" sz="3600" dirty="0"/>
              <a:t> окружная клиническая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Пыть-Яхская</a:t>
            </a:r>
            <a:r>
              <a:rPr lang="ru-RU" sz="3600" dirty="0"/>
              <a:t> окружная клиническая больница"</a:t>
            </a:r>
          </a:p>
          <a:p>
            <a:r>
              <a:rPr lang="ru-RU" sz="3600" dirty="0"/>
              <a:t>БУ ХМАО-Югры "Березовская районная больница"</a:t>
            </a:r>
          </a:p>
          <a:p>
            <a:r>
              <a:rPr lang="ru-RU" sz="3600" dirty="0"/>
              <a:t>БУ "</a:t>
            </a:r>
            <a:r>
              <a:rPr lang="ru-RU" sz="3600" dirty="0" err="1"/>
              <a:t>Нефтеюганская</a:t>
            </a:r>
            <a:r>
              <a:rPr lang="ru-RU" sz="3600" dirty="0"/>
              <a:t> окружная клиническая больница имени В.И. </a:t>
            </a:r>
            <a:r>
              <a:rPr lang="ru-RU" sz="3600" dirty="0" err="1"/>
              <a:t>Яцкив</a:t>
            </a:r>
            <a:r>
              <a:rPr lang="ru-RU" sz="3600" dirty="0"/>
              <a:t>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Кондинская</a:t>
            </a:r>
            <a:r>
              <a:rPr lang="ru-RU" sz="3600" dirty="0"/>
              <a:t> районная больница"</a:t>
            </a:r>
          </a:p>
          <a:p>
            <a:r>
              <a:rPr lang="ru-RU" sz="3600" dirty="0"/>
              <a:t>КУ ХМАО-Югры "Березовский противотуберкулезный диспансер"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Няганская</a:t>
            </a:r>
            <a:r>
              <a:rPr lang="ru-RU" sz="3600" dirty="0"/>
              <a:t> окружная больница"</a:t>
            </a:r>
          </a:p>
          <a:p>
            <a:r>
              <a:rPr lang="ru-RU" sz="3600" dirty="0"/>
              <a:t>БУ ХМАО-Югры "</a:t>
            </a:r>
            <a:r>
              <a:rPr lang="ru-RU" sz="3600" dirty="0" err="1"/>
              <a:t>Новоаганская</a:t>
            </a:r>
            <a:r>
              <a:rPr lang="ru-RU" sz="3600" dirty="0"/>
              <a:t> районная больница</a:t>
            </a:r>
            <a:r>
              <a:rPr lang="ru-RU" sz="3150" dirty="0"/>
              <a:t>"</a:t>
            </a:r>
          </a:p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3528" y="404664"/>
            <a:ext cx="8424936" cy="1440160"/>
          </a:xfrm>
          <a:prstGeom prst="wedgeRoundRectCallout">
            <a:avLst>
              <a:gd name="adj1" fmla="val -2784"/>
              <a:gd name="adj2" fmla="val 104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информационная система «Учет смертности и рождаемости»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5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3508" y="980728"/>
            <a:ext cx="885698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000" dirty="0"/>
              <a:t>Приказ Минздрава России от 23.06.2015 № 361н «О внесении изменений в приказ Министерства здравоохранения и социального развития Российской Федерации от 15 мая 2012 г. № 543н «Об утверждении Положения об организации оказания первичной медико-санитарной помощи взрослому населению» и от 27.02.2016 № 132н «О требованиях к размещению медицинских организаций государственной системы здравоохранения и муниципальной системы здравоохранения исходя из потребностей населения»</a:t>
            </a:r>
          </a:p>
          <a:p>
            <a:pPr algn="ctr"/>
            <a:r>
              <a:rPr lang="ru-RU" sz="2400" u="sng" dirty="0"/>
              <a:t>Задачи Геоинформационной системы: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Планирование существующих ресурсов здравоохранения исходя из сложившейся региональной инфраструктуры.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Определение направлений перспективного развития здравоохранения в зависимости от потребности в медицинских организациях определенного профиля.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Выработка подходов к формированию иерархического взаимодействия между медицинскими организациями разных уровней. 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DC4CCB-35DD-434D-8E8A-761A148AC2FF}"/>
              </a:ext>
            </a:extLst>
          </p:cNvPr>
          <p:cNvSpPr txBox="1"/>
          <p:nvPr/>
        </p:nvSpPr>
        <p:spPr>
          <a:xfrm>
            <a:off x="467544" y="33265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Геоинформационная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28980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7280" y="690768"/>
            <a:ext cx="8496944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Основные формы федерального статистического наблюдения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29" y="2565230"/>
            <a:ext cx="848236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№12 СВЕДЕНИЯ О ЧИСЛЕ ЗАБОЛЕВАНИЙ, </a:t>
            </a:r>
          </a:p>
          <a:p>
            <a:pPr algn="ctr"/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ЗАРЕГИСТРИРОВАННЫХ  У  ПАЦИЕНТОВ, ПРОЖИВАЮЩИХ</a:t>
            </a:r>
          </a:p>
          <a:p>
            <a:pPr algn="ctr"/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РАЙОНЕ ОБСЛУЖИВАНИЯ МЕДИЦИНСКОЙ ОРГАНИЗАЦИИ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156" y="3904448"/>
            <a:ext cx="8482360" cy="1292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</a:rPr>
              <a:t>Форма № 14 СВЕДЕНИЯ О ДЕЯТЕЛЬНОСТИ ПОДРАЗДЕЛЕНИЙ МЕДИЦИНСКОЙ ОРГАНИЗАЦИИ, ОКАЗЫВАЮЩИХ МЕДИЦИНСКУЮ ПОМОЩЬ В СТАЦИОНАРНЫХ УСЛОВИЯХ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1864" y="1861946"/>
            <a:ext cx="84969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 </a:t>
            </a: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«СВЕДЕНИЯ О МЕДИЦИНСКОЙ ОРГАНИЗАЦИИ»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FC0925-91C9-4EA3-BA1A-10A1A18826D8}"/>
              </a:ext>
            </a:extLst>
          </p:cNvPr>
          <p:cNvSpPr txBox="1"/>
          <p:nvPr/>
        </p:nvSpPr>
        <p:spPr>
          <a:xfrm>
            <a:off x="261864" y="5520665"/>
            <a:ext cx="846291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14 </a:t>
            </a:r>
            <a:r>
              <a:rPr lang="ru-RU" sz="2400" dirty="0" err="1">
                <a:solidFill>
                  <a:schemeClr val="bg1"/>
                </a:solidFill>
              </a:rPr>
              <a:t>дс</a:t>
            </a:r>
            <a:r>
              <a:rPr lang="ru-RU" sz="2400" dirty="0">
                <a:solidFill>
                  <a:schemeClr val="bg1"/>
                </a:solidFill>
              </a:rPr>
              <a:t> «Сведения о деятельности дневных стационаров медицинских организаций»</a:t>
            </a:r>
          </a:p>
        </p:txBody>
      </p:sp>
    </p:spTree>
    <p:extLst>
      <p:ext uri="{BB962C8B-B14F-4D97-AF65-F5344CB8AC3E}">
        <p14:creationId xmlns:p14="http://schemas.microsoft.com/office/powerpoint/2010/main" val="70312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566C146-378B-4108-90F0-4842D18C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008401-791C-4D28-8F13-48FFAF389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" y="1634042"/>
            <a:ext cx="9144000" cy="5231606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F051C490-830F-4030-A49D-FA6EC9D47E4F}"/>
              </a:ext>
            </a:extLst>
          </p:cNvPr>
          <p:cNvSpPr/>
          <p:nvPr/>
        </p:nvSpPr>
        <p:spPr>
          <a:xfrm rot="10800000" flipV="1">
            <a:off x="7260" y="136525"/>
            <a:ext cx="9136740" cy="1492275"/>
          </a:xfrm>
          <a:prstGeom prst="wedgeRoundRectCallout">
            <a:avLst>
              <a:gd name="adj1" fmla="val 7397"/>
              <a:gd name="adj2" fmla="val 938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округа в Геоинформационной системе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медицинскими организациями и их структурными подразделениями, участвующими в реализации территориальных программ государственных гарантий бесплатного оказания гражданам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60344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1426305-998A-4E1D-AEF5-9F2A0550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B0F7156-31E3-4E97-A748-4BBA8E9E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90474"/>
              </p:ext>
            </p:extLst>
          </p:nvPr>
        </p:nvGraphicFramePr>
        <p:xfrm>
          <a:off x="107504" y="2348880"/>
          <a:ext cx="8928995" cy="40074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1172">
                  <a:extLst>
                    <a:ext uri="{9D8B030D-6E8A-4147-A177-3AD203B41FA5}">
                      <a16:colId xmlns="" xmlns:a16="http://schemas.microsoft.com/office/drawing/2014/main" val="3621391245"/>
                    </a:ext>
                  </a:extLst>
                </a:gridCol>
                <a:gridCol w="430915">
                  <a:extLst>
                    <a:ext uri="{9D8B030D-6E8A-4147-A177-3AD203B41FA5}">
                      <a16:colId xmlns="" xmlns:a16="http://schemas.microsoft.com/office/drawing/2014/main" val="1251567129"/>
                    </a:ext>
                  </a:extLst>
                </a:gridCol>
                <a:gridCol w="481024">
                  <a:extLst>
                    <a:ext uri="{9D8B030D-6E8A-4147-A177-3AD203B41FA5}">
                      <a16:colId xmlns="" xmlns:a16="http://schemas.microsoft.com/office/drawing/2014/main" val="3068849794"/>
                    </a:ext>
                  </a:extLst>
                </a:gridCol>
                <a:gridCol w="731557">
                  <a:extLst>
                    <a:ext uri="{9D8B030D-6E8A-4147-A177-3AD203B41FA5}">
                      <a16:colId xmlns="" xmlns:a16="http://schemas.microsoft.com/office/drawing/2014/main" val="695681558"/>
                    </a:ext>
                  </a:extLst>
                </a:gridCol>
                <a:gridCol w="541152">
                  <a:extLst>
                    <a:ext uri="{9D8B030D-6E8A-4147-A177-3AD203B41FA5}">
                      <a16:colId xmlns="" xmlns:a16="http://schemas.microsoft.com/office/drawing/2014/main" val="2019846918"/>
                    </a:ext>
                  </a:extLst>
                </a:gridCol>
                <a:gridCol w="821748">
                  <a:extLst>
                    <a:ext uri="{9D8B030D-6E8A-4147-A177-3AD203B41FA5}">
                      <a16:colId xmlns="" xmlns:a16="http://schemas.microsoft.com/office/drawing/2014/main" val="1716144472"/>
                    </a:ext>
                  </a:extLst>
                </a:gridCol>
                <a:gridCol w="821748">
                  <a:extLst>
                    <a:ext uri="{9D8B030D-6E8A-4147-A177-3AD203B41FA5}">
                      <a16:colId xmlns="" xmlns:a16="http://schemas.microsoft.com/office/drawing/2014/main" val="677466239"/>
                    </a:ext>
                  </a:extLst>
                </a:gridCol>
                <a:gridCol w="771642">
                  <a:extLst>
                    <a:ext uri="{9D8B030D-6E8A-4147-A177-3AD203B41FA5}">
                      <a16:colId xmlns="" xmlns:a16="http://schemas.microsoft.com/office/drawing/2014/main" val="3711799921"/>
                    </a:ext>
                  </a:extLst>
                </a:gridCol>
                <a:gridCol w="791685">
                  <a:extLst>
                    <a:ext uri="{9D8B030D-6E8A-4147-A177-3AD203B41FA5}">
                      <a16:colId xmlns="" xmlns:a16="http://schemas.microsoft.com/office/drawing/2014/main" val="691866930"/>
                    </a:ext>
                  </a:extLst>
                </a:gridCol>
                <a:gridCol w="1493176">
                  <a:extLst>
                    <a:ext uri="{9D8B030D-6E8A-4147-A177-3AD203B41FA5}">
                      <a16:colId xmlns="" xmlns:a16="http://schemas.microsoft.com/office/drawing/2014/main" val="3486322946"/>
                    </a:ext>
                  </a:extLst>
                </a:gridCol>
                <a:gridCol w="1493176">
                  <a:extLst>
                    <a:ext uri="{9D8B030D-6E8A-4147-A177-3AD203B41FA5}">
                      <a16:colId xmlns="" xmlns:a16="http://schemas.microsoft.com/office/drawing/2014/main" val="3942906825"/>
                    </a:ext>
                  </a:extLst>
                </a:gridCol>
              </a:tblGrid>
              <a:tr h="30399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Сверка данных годового отчета (2017) с данными Геопотрала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extLst>
                  <a:ext uri="{0D108BD9-81ED-4DB2-BD59-A6C34878D82A}">
                    <a16:rowId xmlns="" xmlns:a16="http://schemas.microsoft.com/office/drawing/2014/main" val="224762840"/>
                  </a:ext>
                </a:extLst>
              </a:tr>
              <a:tr h="30399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- Югра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extLst>
                  <a:ext uri="{0D108BD9-81ED-4DB2-BD59-A6C34878D82A}">
                    <a16:rowId xmlns="" xmlns:a16="http://schemas.microsoft.com/office/drawing/2014/main" val="2673210209"/>
                  </a:ext>
                </a:extLst>
              </a:tr>
              <a:tr h="303992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extLst>
                  <a:ext uri="{0D108BD9-81ED-4DB2-BD59-A6C34878D82A}">
                    <a16:rowId xmlns="" xmlns:a16="http://schemas.microsoft.com/office/drawing/2014/main" val="3913554751"/>
                  </a:ext>
                </a:extLst>
              </a:tr>
              <a:tr h="6918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ХМАО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самостоятельных медицинских организаций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всего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1147988"/>
                  </a:ext>
                </a:extLst>
              </a:tr>
              <a:tr h="1215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амбулаторий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перинатальных центров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амбулаторий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перенатальных центров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здравпунктов фельдшерских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фельдшерско-акушерских пунктов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фельдшерских пункты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домовых хозяйств, на которые возложены функции по оказанию первой помощи (ДХПП)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/>
                </a:tc>
                <a:extLst>
                  <a:ext uri="{0D108BD9-81ED-4DB2-BD59-A6C34878D82A}">
                    <a16:rowId xmlns="" xmlns:a16="http://schemas.microsoft.com/office/drawing/2014/main" val="704993632"/>
                  </a:ext>
                </a:extLst>
              </a:tr>
              <a:tr h="579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Медстат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extLst>
                  <a:ext uri="{0D108BD9-81ED-4DB2-BD59-A6C34878D82A}">
                    <a16:rowId xmlns="" xmlns:a16="http://schemas.microsoft.com/office/drawing/2014/main" val="1169929706"/>
                  </a:ext>
                </a:extLst>
              </a:tr>
              <a:tr h="607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Геопоптал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97*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b"/>
                </a:tc>
                <a:extLst>
                  <a:ext uri="{0D108BD9-81ED-4DB2-BD59-A6C34878D82A}">
                    <a16:rowId xmlns="" xmlns:a16="http://schemas.microsoft.com/office/drawing/2014/main" val="2639718026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="" xmlns:a16="http://schemas.microsoft.com/office/drawing/2014/main" id="{8C28796B-1FAC-4088-B2F2-1169657B3CFF}"/>
              </a:ext>
            </a:extLst>
          </p:cNvPr>
          <p:cNvSpPr/>
          <p:nvPr/>
        </p:nvSpPr>
        <p:spPr>
          <a:xfrm>
            <a:off x="1" y="260648"/>
            <a:ext cx="9036498" cy="1800200"/>
          </a:xfrm>
          <a:prstGeom prst="wedgeRoundRectCallout">
            <a:avLst>
              <a:gd name="adj1" fmla="val 9413"/>
              <a:gd name="adj2" fmla="val 108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Сверка данных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 организациях Ханты- Мансийского автономного округа, внесенных в базу 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Геопортала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Министерства здравоохранения»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 отчеты программы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Медстат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7037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04" y="94456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Анализ информации, содержащейся в Геоинформационной системе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99320" y="836713"/>
            <a:ext cx="6120680" cy="720079"/>
          </a:xfrm>
          <a:prstGeom prst="roundRect">
            <a:avLst>
              <a:gd name="adj" fmla="val 23101"/>
            </a:avLst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Неточности, требующие корректировки / уточнения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529" y="1916832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lvl="0" algn="ctr" eaLnBrk="0" hangingPunct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Отсутствие данных (значение 00.00.00) по графам «Широта» и «Долгота», а также отсутствие привязки  медицинской организации (структурного подразделения) к населенному пункту субъекта Российской Федерации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3429000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0" hangingPunct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Дублирование данных об одном и том же населенном пункте с одинаковыми значениями широты и долготы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60032" y="1916832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lvl="7" algn="ctr" eaLnBrk="0" hangingPunct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Несоответствие внесенных данных по графе «Тип МО» утвержденной номенклатуре медицинских организаций, а также наличие незаполненных ячеек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60032" y="3429000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lvl="7" algn="ctr" eaLnBrk="0" hangingPunct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Несоответствие внесенных данных по графе «Ведомственная принадлежность» органу исполнительной власти и ведомств, а также наличие незаполненных ячеек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5013176"/>
            <a:ext cx="7488832" cy="720080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lvl="0" algn="just" eaLnBrk="0" hangingPunct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Существенное расхождение суммарных данных по субъекту Российской Федерации по отдельным типам медицинских организаций с данными  форм федерального статистического наблюдения.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3568" y="5877272"/>
            <a:ext cx="7488832" cy="648072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lvl="0" algn="just" eaLnBrk="0" hangingPunct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Расхождение данных по субъекту Российской Федерации по структуре коечного фонда с данными  форм федерального статистического наблюдения.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3728" y="475020"/>
            <a:ext cx="460851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ФРМР </a:t>
            </a:r>
            <a:endParaRPr kumimoji="0" lang="ru-RU" altLang="ru-RU" sz="6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Общий вид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8" y="1367572"/>
            <a:ext cx="8685483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07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074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9656"/>
            <a:ext cx="8686086" cy="45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7081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Карточка медицинского работника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48348A-4B89-4F21-BF22-8A19B094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" y="4308376"/>
            <a:ext cx="1728192" cy="27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848872" cy="811162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с формами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Федерального статистического наблюдения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91912" y="4011877"/>
            <a:ext cx="8002215" cy="827681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Дальнейшее развитие системы в части распределение на уровни оказания по профилям медицинской помощи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геоинформационной системы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836712"/>
            <a:ext cx="8229600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 bwMode="auto">
          <a:xfrm>
            <a:off x="745255" y="5509184"/>
            <a:ext cx="7848872" cy="8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Интеграция Федерального регистра медицинских организаций и медицинских работников 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еоинформационной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системой</a:t>
            </a:r>
          </a:p>
        </p:txBody>
      </p:sp>
      <p:sp>
        <p:nvSpPr>
          <p:cNvPr id="14" name="Текст 6"/>
          <p:cNvSpPr txBox="1">
            <a:spLocks/>
          </p:cNvSpPr>
          <p:nvPr/>
        </p:nvSpPr>
        <p:spPr bwMode="auto">
          <a:xfrm>
            <a:off x="835968" y="1196752"/>
            <a:ext cx="7848872" cy="117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Дальнейшая актуализация данных содержащихся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азе Геоинформационной системы(населенные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пункты, Медицинские организации и т.д.)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3"/>
          <p:cNvCxnSpPr/>
          <p:nvPr/>
        </p:nvCxnSpPr>
        <p:spPr>
          <a:xfrm>
            <a:off x="107504" y="2492896"/>
            <a:ext cx="88940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3"/>
          <p:cNvCxnSpPr/>
          <p:nvPr/>
        </p:nvCxnSpPr>
        <p:spPr>
          <a:xfrm>
            <a:off x="107504" y="3429000"/>
            <a:ext cx="88940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3"/>
          <p:cNvCxnSpPr/>
          <p:nvPr/>
        </p:nvCxnSpPr>
        <p:spPr>
          <a:xfrm>
            <a:off x="107504" y="5229200"/>
            <a:ext cx="88940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5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CB69A50-DDC4-4AFC-9721-5E2376BB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DC07E6-8958-4AE9-960D-FB79C4D35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837" b="5387"/>
          <a:stretch/>
        </p:blipFill>
        <p:spPr>
          <a:xfrm>
            <a:off x="457200" y="856892"/>
            <a:ext cx="835292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1160B3B-BEBC-4398-81D2-65638690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4F6F4F-94D8-4820-9965-09813BF62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" r="1089" b="401"/>
          <a:stretch/>
        </p:blipFill>
        <p:spPr>
          <a:xfrm>
            <a:off x="395536" y="132154"/>
            <a:ext cx="8472570" cy="64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2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D8D9E62-9338-475D-BD6A-AC428E8F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Объект 1">
            <a:extLst>
              <a:ext uri="{FF2B5EF4-FFF2-40B4-BE49-F238E27FC236}">
                <a16:creationId xmlns="" xmlns:a16="http://schemas.microsoft.com/office/drawing/2014/main" id="{EB4C00E0-85FF-4703-8CD9-851E39472D7D}"/>
              </a:ext>
            </a:extLst>
          </p:cNvPr>
          <p:cNvSpPr txBox="1">
            <a:spLocks/>
          </p:cNvSpPr>
          <p:nvPr/>
        </p:nvSpPr>
        <p:spPr>
          <a:xfrm>
            <a:off x="251520" y="5589240"/>
            <a:ext cx="8435280" cy="41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Чурсина Ирина Ильдаровна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Тел. 8 (3467) 960 642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Email: chursinaii@miacugra.ru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C69B9B-A922-4A8E-BB60-A4D201E13BC2}"/>
              </a:ext>
            </a:extLst>
          </p:cNvPr>
          <p:cNvSpPr txBox="1"/>
          <p:nvPr/>
        </p:nvSpPr>
        <p:spPr>
          <a:xfrm>
            <a:off x="1043608" y="242088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3486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CEA5B54-058D-4092-A719-2CDAD8C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4636D6F-6E6A-4A97-B337-179811AC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75868"/>
            <a:ext cx="87129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="" xmlns:a16="http://schemas.microsoft.com/office/drawing/2014/main" id="{40D60BD8-F9CA-403B-86CE-74E0FEB5B031}"/>
              </a:ext>
            </a:extLst>
          </p:cNvPr>
          <p:cNvSpPr/>
          <p:nvPr/>
        </p:nvSpPr>
        <p:spPr>
          <a:xfrm flipH="1">
            <a:off x="107504" y="268686"/>
            <a:ext cx="8712968" cy="1132235"/>
          </a:xfrm>
          <a:prstGeom prst="wedgeRoundRectCallout">
            <a:avLst>
              <a:gd name="adj1" fmla="val 39483"/>
              <a:gd name="adj2" fmla="val 1998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Обновления программы «Медстат» расположены на сайте МИАЦ ЮГРА – Медицинским работникам – ПО Медстат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7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AADA5DA-3455-4AA3-A45D-2BE583D4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Picture 3" descr="C:\Users\chursinaii\Desktop\Рисунок1.jpg">
            <a:extLst>
              <a:ext uri="{FF2B5EF4-FFF2-40B4-BE49-F238E27FC236}">
                <a16:creationId xmlns="" xmlns:a16="http://schemas.microsoft.com/office/drawing/2014/main" id="{7A324FF6-A78B-4CF9-9C58-76D2C8C9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" y="1844824"/>
            <a:ext cx="8331968" cy="46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634C16C-F660-447A-B9E7-3417080CF6E9}"/>
              </a:ext>
            </a:extLst>
          </p:cNvPr>
          <p:cNvSpPr/>
          <p:nvPr/>
        </p:nvSpPr>
        <p:spPr>
          <a:xfrm>
            <a:off x="200472" y="319089"/>
            <a:ext cx="8620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Советская районная больница и входящие в нее филиалы, работу которых необходимо показывать в ежеквартальных и годовых отчетах.</a:t>
            </a:r>
          </a:p>
        </p:txBody>
      </p:sp>
    </p:spTree>
    <p:extLst>
      <p:ext uri="{BB962C8B-B14F-4D97-AF65-F5344CB8AC3E}">
        <p14:creationId xmlns:p14="http://schemas.microsoft.com/office/powerpoint/2010/main" val="287573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8297"/>
            <a:ext cx="8801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4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" y="908720"/>
            <a:ext cx="89820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6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3" y="702625"/>
            <a:ext cx="8971270" cy="546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9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76673"/>
            <a:ext cx="8856983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b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табличного, межтабличного, </a:t>
            </a:r>
            <a:r>
              <a:rPr kumimoji="1"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внутриформенного</a:t>
            </a:r>
            <a: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kumimoji="1"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межформенного</a:t>
            </a:r>
            <a: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контролей!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F2D2EE-E996-43F0-9936-CCDA50DDE2E3}"/>
              </a:ext>
            </a:extLst>
          </p:cNvPr>
          <p:cNvSpPr txBox="1"/>
          <p:nvPr/>
        </p:nvSpPr>
        <p:spPr>
          <a:xfrm>
            <a:off x="73760" y="2924944"/>
            <a:ext cx="8962736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Регулярное ознакомление с рубрикой «Новости» на сайте МИАЦ в разделе «Отчеты </a:t>
            </a:r>
            <a:r>
              <a:rPr lang="ru-RU" sz="2800" dirty="0" err="1">
                <a:solidFill>
                  <a:schemeClr val="bg1"/>
                </a:solidFill>
              </a:rPr>
              <a:t>Медстат</a:t>
            </a:r>
            <a:r>
              <a:rPr lang="ru-RU" sz="2800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для своевременного обновления своего локального программного продукта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«</a:t>
            </a:r>
            <a:r>
              <a:rPr lang="ru-RU" sz="2800" dirty="0" err="1">
                <a:solidFill>
                  <a:schemeClr val="bg1"/>
                </a:solidFill>
              </a:rPr>
              <a:t>Медстат</a:t>
            </a:r>
            <a:r>
              <a:rPr lang="ru-RU" sz="28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2E52B4-6ACB-40F8-B797-7DC0939701CD}"/>
              </a:ext>
            </a:extLst>
          </p:cNvPr>
          <p:cNvSpPr txBox="1"/>
          <p:nvPr/>
        </p:nvSpPr>
        <p:spPr>
          <a:xfrm>
            <a:off x="73760" y="5301208"/>
            <a:ext cx="8962736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Проводение</a:t>
            </a:r>
            <a:r>
              <a:rPr lang="ru-RU" sz="2800" dirty="0">
                <a:solidFill>
                  <a:schemeClr val="bg1"/>
                </a:solidFill>
              </a:rPr>
              <a:t> сверки по итогам годового и квартального отчетов с аналогичным периодом прошлых лет.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224135-E7B2-424F-BD0B-A58C662E9F4F}"/>
              </a:ext>
            </a:extLst>
          </p:cNvPr>
          <p:cNvSpPr txBox="1"/>
          <p:nvPr/>
        </p:nvSpPr>
        <p:spPr>
          <a:xfrm>
            <a:off x="323528" y="0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Простые правила для успешных отчетов:</a:t>
            </a:r>
          </a:p>
        </p:txBody>
      </p:sp>
    </p:spTree>
    <p:extLst>
      <p:ext uri="{BB962C8B-B14F-4D97-AF65-F5344CB8AC3E}">
        <p14:creationId xmlns:p14="http://schemas.microsoft.com/office/powerpoint/2010/main" val="87630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734A338-CE67-4512-9C65-3070B12517B9}"/>
              </a:ext>
            </a:extLst>
          </p:cNvPr>
          <p:cNvSpPr/>
          <p:nvPr/>
        </p:nvSpPr>
        <p:spPr>
          <a:xfrm>
            <a:off x="2452475" y="13652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/>
              <a:t>Баланс Ф.14 и ф.30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4124C3-3C34-4183-BF09-F896A5EF65B3}"/>
              </a:ext>
            </a:extLst>
          </p:cNvPr>
          <p:cNvSpPr/>
          <p:nvPr/>
        </p:nvSpPr>
        <p:spPr>
          <a:xfrm>
            <a:off x="467544" y="711310"/>
            <a:ext cx="8175033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По выписанным больным всего: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Ф.14 таб.2000 стр.1 (гр.4 + гр.18) + стр. 21 (гр.4 + гр.18) + таб.2100 стр. 1 гр. 1 </a:t>
            </a:r>
            <a:r>
              <a:rPr lang="ru-RU" altLang="ru-RU" sz="2400" b="1" dirty="0">
                <a:solidFill>
                  <a:schemeClr val="bg1"/>
                </a:solidFill>
              </a:rPr>
              <a:t>= </a:t>
            </a:r>
            <a:r>
              <a:rPr lang="ru-RU" altLang="ru-RU" sz="2400" dirty="0">
                <a:solidFill>
                  <a:schemeClr val="bg1"/>
                </a:solidFill>
              </a:rPr>
              <a:t>Ф.30 таб. 3100 стр.(1+78) гр.9.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400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По умершим больным всего: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Ф.14 таб.2000 стр.1 (гр.8 + гр.24) </a:t>
            </a:r>
            <a:r>
              <a:rPr lang="ru-RU" altLang="ru-RU" sz="2400" b="1" dirty="0">
                <a:solidFill>
                  <a:schemeClr val="bg1"/>
                </a:solidFill>
              </a:rPr>
              <a:t>=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Ф.30 таб. 3100 стр.(1+78) гр.12.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3A419EB-DC77-42D3-8758-3FB54F7B9B62}"/>
              </a:ext>
            </a:extLst>
          </p:cNvPr>
          <p:cNvSpPr/>
          <p:nvPr/>
        </p:nvSpPr>
        <p:spPr>
          <a:xfrm>
            <a:off x="539552" y="3883701"/>
            <a:ext cx="8103025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По проведенным больными койко-дням всего: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Ф.14 таб.2000 стр.1 (гр.7 + гр.22) + стр. 21 (гр.7 + гр.22)  </a:t>
            </a:r>
            <a:r>
              <a:rPr lang="en-US" altLang="ru-RU" sz="2400" b="1" dirty="0">
                <a:solidFill>
                  <a:schemeClr val="bg1"/>
                </a:solidFill>
              </a:rPr>
              <a:t>&lt; </a:t>
            </a:r>
            <a:r>
              <a:rPr lang="ru-RU" altLang="ru-RU" sz="2400" dirty="0">
                <a:solidFill>
                  <a:schemeClr val="bg1"/>
                </a:solidFill>
              </a:rPr>
              <a:t>Ф.30 таб. 3100 стр.(1+78) гр.</a:t>
            </a:r>
            <a:r>
              <a:rPr lang="en-US" altLang="ru-RU" sz="2400" dirty="0">
                <a:solidFill>
                  <a:schemeClr val="bg1"/>
                </a:solidFill>
              </a:rPr>
              <a:t>14</a:t>
            </a:r>
            <a:r>
              <a:rPr lang="ru-RU" altLang="ru-RU" sz="2400" dirty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ru-RU" sz="2400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В ф.14 включены койко-дни выписанных больных.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В ф.30 койко-дни больных: выписанных, умерших, переведенных, поступивших, но еще не выписанных.</a:t>
            </a:r>
          </a:p>
        </p:txBody>
      </p:sp>
    </p:spTree>
    <p:extLst>
      <p:ext uri="{BB962C8B-B14F-4D97-AF65-F5344CB8AC3E}">
        <p14:creationId xmlns:p14="http://schemas.microsoft.com/office/powerpoint/2010/main" val="1168283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1777</Words>
  <Application>Microsoft Office PowerPoint</Application>
  <PresentationFormat>Экран (4:3)</PresentationFormat>
  <Paragraphs>422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Форма 12. т.1000, 2000, 3000, 4000Графа  «взято под диспансерное наблюдение» изменена трактовка  </vt:lpstr>
      <vt:lpstr>Презентация PowerPoint</vt:lpstr>
      <vt:lpstr>т. 8000 «Техническое состояние зданий» ФФСН №30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Чугаев Дмитрий Владиславович</dc:creator>
  <cp:lastModifiedBy>Чурсина Ирина Ильдаровна</cp:lastModifiedBy>
  <cp:revision>472</cp:revision>
  <cp:lastPrinted>2018-04-04T22:31:50Z</cp:lastPrinted>
  <dcterms:created xsi:type="dcterms:W3CDTF">2015-01-30T14:40:08Z</dcterms:created>
  <dcterms:modified xsi:type="dcterms:W3CDTF">2018-04-10T04:31:32Z</dcterms:modified>
</cp:coreProperties>
</file>