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01" r:id="rId1"/>
  </p:sldMasterIdLst>
  <p:notesMasterIdLst>
    <p:notesMasterId r:id="rId15"/>
  </p:notesMasterIdLst>
  <p:sldIdLst>
    <p:sldId id="295" r:id="rId2"/>
    <p:sldId id="269" r:id="rId3"/>
    <p:sldId id="340" r:id="rId4"/>
    <p:sldId id="280" r:id="rId5"/>
    <p:sldId id="271" r:id="rId6"/>
    <p:sldId id="281" r:id="rId7"/>
    <p:sldId id="310" r:id="rId8"/>
    <p:sldId id="294" r:id="rId9"/>
    <p:sldId id="304" r:id="rId10"/>
    <p:sldId id="339" r:id="rId11"/>
    <p:sldId id="309" r:id="rId12"/>
    <p:sldId id="305" r:id="rId13"/>
    <p:sldId id="289" r:id="rId1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Удодов Евгений Анатольевич" initials="УЕА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5" autoAdjust="0"/>
    <p:restoredTop sz="82514" autoAdjust="0"/>
  </p:normalViewPr>
  <p:slideViewPr>
    <p:cSldViewPr>
      <p:cViewPr>
        <p:scale>
          <a:sx n="102" d="100"/>
          <a:sy n="102" d="100"/>
        </p:scale>
        <p:origin x="-188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414B3-9071-40EC-BED2-ADEEB0CF3B94}" type="datetimeFigureOut">
              <a:rPr lang="ru-RU" smtClean="0"/>
              <a:t>29.12.2021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ABABA-3CE7-46C5-AF94-CF5691140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948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сдаче годовых отчетов за 2021 год форму 30 федерального статистического наблюдения в части оснащения медицинским оборудованием мы будем сверять с данными, выгруженными из локальных систем бухгалтерского учета медицинских организаций и системы Материально-техническая база здравоохранения (МТБЗ).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25BDE5-D7DA-42BD-BD46-9D9CC0FC61F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1606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Сообщаем, что при изменении сведений в 2021 г. по сравнению с 2020 г. следует предоставить пояснение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24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Снова напоминаю о необходимости заполнить таблицу 1003. В графе 4, строках 3 и </a:t>
            </a:r>
            <a:r>
              <a:rPr lang="ru-RU" dirty="0" smtClean="0"/>
              <a:t>9 </a:t>
            </a:r>
            <a:r>
              <a:rPr lang="ru-RU" dirty="0" smtClean="0"/>
              <a:t>необходимо указать данные из таблицы 5117 о передвижных флюорографах и маммографах. </a:t>
            </a:r>
          </a:p>
          <a:p>
            <a:endParaRPr lang="ru-RU" dirty="0" smtClean="0"/>
          </a:p>
          <a:p>
            <a:r>
              <a:rPr lang="ru-RU" dirty="0" smtClean="0"/>
              <a:t>Данные таблиц 5117, 5302 и 5450 будут сверяться с данными, предоставляемыми главным внештатным специалистам по профилям.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616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5BDE5-D7DA-42BD-BD46-9D9CC0FC61FB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669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сдаче отчетных форм федерального статистического наблюдения, будет производиться сверка следующих таблиц:</a:t>
            </a:r>
          </a:p>
          <a:p>
            <a:r>
              <a:rPr lang="ru-RU" dirty="0" smtClean="0"/>
              <a:t>4803 «Деятельность отделения гипербарической оксигенации»; </a:t>
            </a:r>
          </a:p>
          <a:p>
            <a:r>
              <a:rPr lang="ru-RU" dirty="0" smtClean="0"/>
              <a:t>5117 «Аппараты и оборудование для лучевой диагностики»;</a:t>
            </a:r>
          </a:p>
          <a:p>
            <a:r>
              <a:rPr lang="ru-RU" dirty="0" smtClean="0"/>
              <a:t>5118 «Аппараты и оборудование отделений (кабинетов) лучевой терапии»;</a:t>
            </a:r>
          </a:p>
          <a:p>
            <a:r>
              <a:rPr lang="ru-RU" dirty="0" smtClean="0"/>
              <a:t>5123 «Число</a:t>
            </a:r>
            <a:r>
              <a:rPr lang="ru-RU" baseline="0" dirty="0" smtClean="0"/>
              <a:t> каньонов (бункеров) для линейных ускорителей»;</a:t>
            </a:r>
            <a:endParaRPr lang="ru-RU" dirty="0" smtClean="0"/>
          </a:p>
          <a:p>
            <a:r>
              <a:rPr lang="ru-RU" dirty="0" smtClean="0"/>
              <a:t>5126 «Число эндоскопических аппаратов»;</a:t>
            </a:r>
          </a:p>
          <a:p>
            <a:r>
              <a:rPr lang="ru-RU" dirty="0" smtClean="0"/>
              <a:t>5302 «Оснащение лаборатории оборудованием»;</a:t>
            </a:r>
          </a:p>
          <a:p>
            <a:r>
              <a:rPr lang="ru-RU" dirty="0" smtClean="0"/>
              <a:t>5404 «Оснащение аппаратурой и оборудованием»;</a:t>
            </a:r>
          </a:p>
          <a:p>
            <a:r>
              <a:rPr lang="ru-RU" dirty="0" smtClean="0"/>
              <a:t>5450 «Оснащение станции (отделения) скорой медицинской помощи»;</a:t>
            </a:r>
          </a:p>
          <a:p>
            <a:r>
              <a:rPr lang="ru-RU" dirty="0" smtClean="0"/>
              <a:t>5460 «Оснащение основным технологическим оборудованием патологоанатомического бюро (отделения)»;</a:t>
            </a:r>
          </a:p>
          <a:p>
            <a:r>
              <a:rPr lang="ru-RU" dirty="0" smtClean="0"/>
              <a:t>5600 «Аппараты и оборудования станций переливания крови».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66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Обращаем Ваше </a:t>
            </a: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внимание, </a:t>
            </a: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что в случае наличия медицинского оборудования для оснащения </a:t>
            </a: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лабораторий, </a:t>
            </a: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находящегося за балансом, необходимо заполнить и представить </a:t>
            </a: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таблицу в</a:t>
            </a:r>
            <a:r>
              <a:rPr lang="ru-RU" sz="1200" baseline="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 формате </a:t>
            </a:r>
            <a:r>
              <a:rPr lang="en-US" sz="1200" baseline="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Excel</a:t>
            </a: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 </a:t>
            </a: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и </a:t>
            </a: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сканированную</a:t>
            </a:r>
            <a:r>
              <a:rPr lang="ru-RU" sz="1200" baseline="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 </a:t>
            </a:r>
            <a:r>
              <a:rPr lang="ru-RU" sz="1200" baseline="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копии </a:t>
            </a:r>
            <a:r>
              <a:rPr lang="ru-RU" sz="1200" baseline="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приложения, подписанного руководителем, </a:t>
            </a:r>
            <a:r>
              <a:rPr lang="ru-RU" dirty="0" smtClean="0"/>
              <a:t>на электронный адрес </a:t>
            </a:r>
            <a:r>
              <a:rPr lang="en-US" dirty="0" smtClean="0"/>
              <a:t>ekimovna</a:t>
            </a:r>
            <a:r>
              <a:rPr lang="ru-RU" dirty="0" smtClean="0"/>
              <a:t>@miacugra.ru</a:t>
            </a: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186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Для подготовки к сверке необходимо произвести выгрузку данных из локальной системы бухгалтерского учета медицинской организации в формате Excel по состоянию на 01.01.2022, указывая № п/п, наименование ОС, заводской номер, инвентарный номер, дату принятия к учету и ввода в эксплуатацию, количество, балансовую стоимость. Для этого вам необходимо обратиться в бухгалтерию.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Необходимо добавить к выгруженной форме три дополнительные колонки: № таблицы, № графы, № строки. У каждой медицинской организации должна остаться сверенная и доработанная форма за 2020 год, прошу использовать ее в работе по подготовке информации за 2021 год.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каждой строке Приложения, содержащей сведения о медицинском оборудовании, номера граф и  строк (в том случае, если единица оборудования учитывается более, чем в одной графе и (или) строке, перечислить их номера через запятую), и произвести сверку с указанными таблицами.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397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0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Во вкладке Материально-техническое обеспечение необходимо двойным щелчком левой</a:t>
            </a:r>
            <a:r>
              <a:rPr lang="ru-RU" baseline="0" dirty="0" smtClean="0"/>
              <a:t> клавиши мышки </a:t>
            </a:r>
            <a:r>
              <a:rPr lang="ru-RU" dirty="0" smtClean="0"/>
              <a:t>выбрать наименование оборудования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565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Однократным нажатием левой кнопки мыши выбираем наименование оборудования</a:t>
            </a:r>
            <a:r>
              <a:rPr lang="ru-RU" sz="1200" baseline="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 </a:t>
            </a:r>
            <a:endParaRPr lang="ru-RU" sz="1200" dirty="0" smtClean="0">
              <a:solidFill>
                <a:srgbClr val="003399"/>
              </a:solidFill>
              <a:latin typeface="Book Antiqua" panose="0204060205030503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>
              <a:solidFill>
                <a:srgbClr val="003399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885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Выбираем вкладку дополнительные сведения,</a:t>
            </a:r>
            <a:r>
              <a:rPr lang="ru-RU" baseline="0" dirty="0" smtClean="0"/>
              <a:t> далее переходим к типу медицинского оборудования с помощью стрелки переходим к выпадающему списку и выбираем необходимую фору. При корректном введении информации сведения будут формироваться в сборе отчетности на основании которого будет производиться сверка с медстатом.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099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956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сдаче статистического годового отчета по медицинскому оборудованию (ф. №30) необходимо подготовить документы, подтверждающие факт списания оборудования, либо передачи на баланс другой медицинской организации (акт, приказ, распоряжение собственника),   в виде скан - копий и реестр списанного оборудования, и направить их на электронный адрес </a:t>
            </a:r>
            <a:r>
              <a:rPr lang="en-US" dirty="0" smtClean="0"/>
              <a:t>ekimovna</a:t>
            </a:r>
            <a:r>
              <a:rPr lang="ru-RU" dirty="0" smtClean="0"/>
              <a:t>@miacugra.ru.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BABA-3CE7-46C5-AF94-CF569114080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129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E52573-799B-4C16-AEDB-4A00AB77856A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982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8BE8D6-9AD9-4796-9681-ACEAB0762D4B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4664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F432A3-18A4-4B64-99D6-A5F764E2B862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566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BAFDBB-E051-4B6A-B087-3300B8E2D9B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408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B34D28-038A-49BC-9C53-891CE1FAB831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1182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DFDEB0-CCC0-4F60-A2F3-1A37806E18EF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984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7D3FC6-7B30-49E5-9226-0688B344B8B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3755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8FE4C3-9EE2-4648-BB2C-FBBCF945075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5946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75762F-1CF7-4E12-8B58-A6B15DE977C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638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C0CF80-E86F-4174-8746-BA9A8BC4146F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9288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BAA1DC-4F72-46FC-80A2-EB724E1068CB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1008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DD0A4E-558C-4A85-AB39-1E6BF347C09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29.12.2021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990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0034" y="114298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0" marR="0" lvl="0" indent="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75724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003399"/>
                </a:solidFill>
                <a:latin typeface="Book Antiqua" pitchFamily="18" charset="0"/>
              </a:rPr>
              <a:t>Разъяснения по заполнению таблиц формы 30 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003399"/>
                </a:solidFill>
                <a:latin typeface="Book Antiqua" pitchFamily="18" charset="0"/>
              </a:rPr>
              <a:t>«Сведения о медицинской организации» 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003399"/>
                </a:solidFill>
                <a:latin typeface="Book Antiqua" pitchFamily="18" charset="0"/>
              </a:rPr>
              <a:t>федерального статистического наблюдения в части оснащения медицинским оборудованием и сверке их с данными, выгруженных из локальных систем бухгалтерского учета медицинских </a:t>
            </a:r>
            <a:r>
              <a:rPr lang="ru-RU" sz="2400" dirty="0" smtClean="0">
                <a:solidFill>
                  <a:srgbClr val="003399"/>
                </a:solidFill>
                <a:latin typeface="Book Antiqua" pitchFamily="18" charset="0"/>
              </a:rPr>
              <a:t>организаций </a:t>
            </a:r>
            <a:r>
              <a:rPr lang="ru-RU" sz="2400" dirty="0">
                <a:solidFill>
                  <a:srgbClr val="003399"/>
                </a:solidFill>
                <a:latin typeface="Book Antiqua" pitchFamily="18" charset="0"/>
              </a:rPr>
              <a:t>и </a:t>
            </a:r>
            <a:r>
              <a:rPr lang="ru-RU" sz="2400" dirty="0" smtClean="0">
                <a:solidFill>
                  <a:srgbClr val="003399"/>
                </a:solidFill>
                <a:latin typeface="Book Antiqua" pitchFamily="18" charset="0"/>
              </a:rPr>
              <a:t>системы </a:t>
            </a:r>
            <a:r>
              <a:rPr lang="ru-RU" sz="2400" dirty="0">
                <a:solidFill>
                  <a:srgbClr val="003399"/>
                </a:solidFill>
                <a:latin typeface="Book Antiqua" pitchFamily="18" charset="0"/>
              </a:rPr>
              <a:t>Материально-техническая база здравоохранения (МТБЗ). </a:t>
            </a:r>
            <a:endParaRPr lang="ru-RU" sz="2400" b="1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097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61" y="314869"/>
            <a:ext cx="713294" cy="6706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1308652"/>
            <a:ext cx="80752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dirty="0" smtClean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Сообщаем, что при изменении сведений </a:t>
            </a:r>
            <a:r>
              <a:rPr lang="ru-RU" altLang="ru-RU" sz="2000" dirty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в </a:t>
            </a:r>
            <a:r>
              <a:rPr lang="ru-RU" altLang="ru-RU" sz="2000" dirty="0" smtClean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2021 </a:t>
            </a:r>
            <a:r>
              <a:rPr lang="ru-RU" altLang="ru-RU" sz="2000" dirty="0" smtClean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году </a:t>
            </a:r>
            <a:r>
              <a:rPr lang="ru-RU" altLang="ru-RU" sz="2000" dirty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по сравнению с </a:t>
            </a:r>
            <a:r>
              <a:rPr lang="ru-RU" altLang="ru-RU" sz="2000" dirty="0" smtClean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данными за 2020 год </a:t>
            </a:r>
            <a:r>
              <a:rPr lang="ru-RU" altLang="ru-RU" sz="2000" dirty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следует предоставить пояснение</a:t>
            </a:r>
            <a:r>
              <a:rPr lang="ru-RU" altLang="ru-RU" sz="2000" dirty="0" smtClean="0">
                <a:solidFill>
                  <a:srgbClr val="003399"/>
                </a:solidFill>
                <a:latin typeface="Book Antiqua" panose="02040602050305030304" pitchFamily="18" charset="0"/>
                <a:cs typeface="Simplified Arabic Fixed" panose="02070309020205020404" pitchFamily="49" charset="-78"/>
              </a:rPr>
              <a:t>.</a:t>
            </a:r>
          </a:p>
          <a:p>
            <a:pPr algn="ctr"/>
            <a:endParaRPr lang="ru-RU" altLang="ru-RU" sz="2000" dirty="0">
              <a:solidFill>
                <a:srgbClr val="003399"/>
              </a:solidFill>
              <a:latin typeface="Book Antiqua" panose="02040602050305030304" pitchFamily="18" charset="0"/>
              <a:cs typeface="Simplified Arabic Fixed" panose="02070309020205020404" pitchFamily="49" charset="-78"/>
            </a:endParaRPr>
          </a:p>
          <a:p>
            <a:pPr algn="ctr"/>
            <a:endParaRPr lang="ru-RU" altLang="ru-RU" sz="2000" dirty="0" smtClean="0">
              <a:solidFill>
                <a:srgbClr val="003399"/>
              </a:solidFill>
              <a:latin typeface="Book Antiqua" panose="02040602050305030304" pitchFamily="18" charset="0"/>
              <a:cs typeface="Simplified Arabic Fixed" panose="02070309020205020404" pitchFamily="49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127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412776"/>
            <a:ext cx="842493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3399"/>
                </a:solidFill>
                <a:latin typeface="Book Antiqua" panose="02040602050305030304" pitchFamily="18" charset="0"/>
              </a:rPr>
              <a:t>Данные таблиц 5117, 5302 и 5450 будут сверяться с данными, предоставляемыми </a:t>
            </a:r>
            <a:r>
              <a:rPr lang="ru-RU" sz="32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главным внештатным специалистам </a:t>
            </a:r>
            <a:r>
              <a:rPr lang="ru-RU" sz="3200" dirty="0">
                <a:solidFill>
                  <a:srgbClr val="003399"/>
                </a:solidFill>
                <a:latin typeface="Book Antiqua" panose="02040602050305030304" pitchFamily="18" charset="0"/>
              </a:rPr>
              <a:t>по профилям.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61" y="314869"/>
            <a:ext cx="713294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45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892" y="548680"/>
            <a:ext cx="7792908" cy="1143000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1800" b="1" dirty="0">
                <a:solidFill>
                  <a:srgbClr val="003399"/>
                </a:solidFill>
                <a:latin typeface="Times New Roman"/>
                <a:ea typeface="Calibri"/>
                <a:cs typeface="+mn-cs"/>
              </a:rPr>
              <a:t>Основные ошибки при заполнении таблиц:</a:t>
            </a:r>
            <a:endParaRPr lang="ru-RU" sz="1800" dirty="0">
              <a:solidFill>
                <a:srgbClr val="0033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216024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1800" dirty="0">
                <a:solidFill>
                  <a:srgbClr val="003399"/>
                </a:solidFill>
                <a:latin typeface="Book Antiqua" panose="02040602050305030304" pitchFamily="18" charset="0"/>
                <a:ea typeface="Calibri"/>
              </a:rPr>
              <a:t>Не подготовлено, либо некорректно подготовлено приложение 1.</a:t>
            </a:r>
          </a:p>
          <a:p>
            <a:pPr marL="457200" indent="-457200">
              <a:buAutoNum type="arabicPeriod"/>
            </a:pPr>
            <a:r>
              <a:rPr lang="ru-RU" sz="1800" dirty="0">
                <a:solidFill>
                  <a:srgbClr val="003399"/>
                </a:solidFill>
                <a:latin typeface="Book Antiqua" panose="02040602050305030304" pitchFamily="18" charset="0"/>
              </a:rPr>
              <a:t>Не подготовлено, либо подготовлено в некорректном формате приложение 2.</a:t>
            </a:r>
          </a:p>
          <a:p>
            <a:pPr marL="457200" indent="-457200">
              <a:buAutoNum type="arabicPeriod"/>
            </a:pPr>
            <a:r>
              <a:rPr lang="ru-RU" sz="1800" dirty="0">
                <a:solidFill>
                  <a:srgbClr val="003399"/>
                </a:solidFill>
                <a:latin typeface="Book Antiqua" panose="02040602050305030304" pitchFamily="18" charset="0"/>
                <a:ea typeface="Calibri"/>
              </a:rPr>
              <a:t>Не проведена сверка данных таблиц с данными за прошедший год.</a:t>
            </a:r>
          </a:p>
          <a:p>
            <a:pPr marL="457200" indent="-457200">
              <a:buAutoNum type="arabicPeriod"/>
            </a:pPr>
            <a:r>
              <a:rPr lang="ru-RU" sz="1800" dirty="0">
                <a:solidFill>
                  <a:srgbClr val="003399"/>
                </a:solidFill>
                <a:latin typeface="Book Antiqua" panose="02040602050305030304" pitchFamily="18" charset="0"/>
                <a:ea typeface="Calibri"/>
              </a:rPr>
              <a:t>Не проведена сверка данных с приложениями к приказу.</a:t>
            </a:r>
          </a:p>
        </p:txBody>
      </p:sp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6924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032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ru-RU" sz="5400" dirty="0">
              <a:latin typeface="Book Antiqua" panose="02040602050305030304" pitchFamily="18" charset="0"/>
            </a:endParaRPr>
          </a:p>
          <a:p>
            <a:pPr marL="109728" indent="0" algn="ctr">
              <a:buNone/>
            </a:pPr>
            <a:r>
              <a:rPr lang="ru-RU" sz="5400" dirty="0">
                <a:solidFill>
                  <a:srgbClr val="003399"/>
                </a:solidFill>
                <a:latin typeface="Book Antiqua" panose="02040602050305030304" pitchFamily="18" charset="0"/>
              </a:rPr>
              <a:t>Спасибо за внимание!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2656"/>
            <a:ext cx="713294" cy="670618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025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7683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27833" y="980728"/>
            <a:ext cx="8072494" cy="424731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0000">
            <a:spAutoFit/>
          </a:bodyPr>
          <a:lstStyle/>
          <a:p>
            <a:pPr indent="450000"/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При сдаче отчетных форм федерального статистического наблюдения, будет производиться сверка следующих таблиц :</a:t>
            </a:r>
            <a:b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4803 – «Деятельность отделения гипербарической оксигенации»;</a:t>
            </a:r>
          </a:p>
          <a:p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5117 </a:t>
            </a: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– «Аппараты и оборудование для лучевой диагностики</a:t>
            </a: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»;</a:t>
            </a:r>
            <a:b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5118 – «Аппараты и оборудование отделений (кабинетов) лучевой терапии»;</a:t>
            </a:r>
          </a:p>
          <a:p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5123 – </a:t>
            </a: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«Число каньонов (бункеров) для линейных ускорителей»;</a:t>
            </a:r>
            <a:b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5126 – «Число эндоскопических аппаратов»;</a:t>
            </a:r>
            <a:b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5302 – «Оснащение лаборатории оборудованием»;</a:t>
            </a:r>
            <a:b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5404 – «Оснащение аппаратурой и оборудованием»;</a:t>
            </a:r>
            <a:b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5450 – «Оснащение станции (отделения) скорой медицинской помощи»;</a:t>
            </a:r>
            <a:b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5460 – «Оснащение основным технологическим оборудованием патологоанатомического бюро (отделения)»;</a:t>
            </a:r>
          </a:p>
          <a:p>
            <a:r>
              <a:rPr lang="ru-RU" dirty="0" smtClean="0">
                <a:solidFill>
                  <a:srgbClr val="003399"/>
                </a:solidFill>
                <a:latin typeface="Book Antiqua" pitchFamily="18" charset="0"/>
              </a:rPr>
              <a:t>5600 </a:t>
            </a:r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- </a:t>
            </a:r>
            <a:r>
              <a:rPr lang="ru-RU" dirty="0">
                <a:solidFill>
                  <a:srgbClr val="00339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«Аппараты и оборудования станций переливания крови»</a:t>
            </a:r>
            <a:endParaRPr lang="ru-RU" dirty="0">
              <a:solidFill>
                <a:srgbClr val="003399"/>
              </a:solidFill>
              <a:latin typeface="Book Antiqua" pitchFamily="18" charset="0"/>
            </a:endParaRPr>
          </a:p>
          <a:p>
            <a:pPr indent="450000"/>
            <a:endParaRPr lang="ru-RU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93105" y="3244334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3399"/>
                </a:solidFill>
                <a:latin typeface="Book Antiqua" pitchFamily="18" charset="0"/>
              </a:rPr>
              <a:t>– 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7683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43608" y="116631"/>
            <a:ext cx="7272808" cy="840631"/>
          </a:xfrm>
        </p:spPr>
        <p:txBody>
          <a:bodyPr>
            <a:noAutofit/>
          </a:bodyPr>
          <a:lstStyle/>
          <a:p>
            <a:r>
              <a:rPr lang="ru-RU" sz="1400" cap="small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Обращаем Ваше </a:t>
            </a:r>
            <a:r>
              <a:rPr lang="ru-RU" sz="1400" cap="small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внимание, </a:t>
            </a:r>
            <a:r>
              <a:rPr lang="ru-RU" sz="1400" cap="small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что в случае наличия медицинского оборудования для оснащения </a:t>
            </a:r>
            <a:r>
              <a:rPr lang="ru-RU" sz="1400" cap="small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лабораторий, </a:t>
            </a:r>
            <a:r>
              <a:rPr lang="ru-RU" sz="1400" cap="small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находящегося за балансом, необходимо заполнить и представить таблицу указанную ниже.</a:t>
            </a:r>
            <a:endParaRPr lang="ru-RU" sz="1400" cap="small" dirty="0">
              <a:solidFill>
                <a:srgbClr val="003399"/>
              </a:solidFill>
              <a:latin typeface="Book Antiqua" panose="0204060205030503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187624" y="1210360"/>
            <a:ext cx="6768752" cy="6937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Приложение </a:t>
            </a:r>
            <a:r>
              <a:rPr lang="ru-RU" sz="1600" dirty="0">
                <a:solidFill>
                  <a:srgbClr val="003399"/>
                </a:solidFill>
                <a:latin typeface="Book Antiqua" panose="02040602050305030304" pitchFamily="18" charset="0"/>
              </a:rPr>
              <a:t>к Пояснительной записке по таблице (5302)</a:t>
            </a:r>
          </a:p>
          <a:p>
            <a:pPr algn="ctr"/>
            <a:r>
              <a:rPr lang="ru-RU" sz="16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 </a:t>
            </a:r>
            <a:r>
              <a:rPr lang="ru-RU" sz="1600" dirty="0">
                <a:solidFill>
                  <a:srgbClr val="003399"/>
                </a:solidFill>
                <a:latin typeface="Book Antiqua" panose="02040602050305030304" pitchFamily="18" charset="0"/>
              </a:rPr>
              <a:t>«Оснащение лаборатории оборудованием»</a:t>
            </a: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205559"/>
              </p:ext>
            </p:extLst>
          </p:nvPr>
        </p:nvGraphicFramePr>
        <p:xfrm>
          <a:off x="1043608" y="2157158"/>
          <a:ext cx="7272808" cy="4459428"/>
        </p:xfrm>
        <a:graphic>
          <a:graphicData uri="http://schemas.openxmlformats.org/drawingml/2006/table">
            <a:tbl>
              <a:tblPr firstRow="1" firstCol="1" bandRow="1"/>
              <a:tblGrid>
                <a:gridCol w="2772678">
                  <a:extLst>
                    <a:ext uri="{9D8B030D-6E8A-4147-A177-3AD203B41FA5}">
                      <a16:colId xmlns:a16="http://schemas.microsoft.com/office/drawing/2014/main" xmlns="" val="291244898"/>
                    </a:ext>
                  </a:extLst>
                </a:gridCol>
                <a:gridCol w="863234">
                  <a:extLst>
                    <a:ext uri="{9D8B030D-6E8A-4147-A177-3AD203B41FA5}">
                      <a16:colId xmlns:a16="http://schemas.microsoft.com/office/drawing/2014/main" xmlns="" val="2981829460"/>
                    </a:ext>
                  </a:extLst>
                </a:gridCol>
                <a:gridCol w="1019157">
                  <a:extLst>
                    <a:ext uri="{9D8B030D-6E8A-4147-A177-3AD203B41FA5}">
                      <a16:colId xmlns:a16="http://schemas.microsoft.com/office/drawing/2014/main" xmlns="" val="1732966386"/>
                    </a:ext>
                  </a:extLst>
                </a:gridCol>
                <a:gridCol w="2617739">
                  <a:extLst>
                    <a:ext uri="{9D8B030D-6E8A-4147-A177-3AD203B41FA5}">
                      <a16:colId xmlns:a16="http://schemas.microsoft.com/office/drawing/2014/main" xmlns="" val="1432852548"/>
                    </a:ext>
                  </a:extLst>
                </a:gridCol>
              </a:tblGrid>
              <a:tr h="3665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Основания (договор аренды, лизинг и др.) номер и дата заключения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048836"/>
                  </a:ext>
                </a:extLst>
              </a:tr>
              <a:tr h="3665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Оборудование для клинико-диагностических лабораторий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52411701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Пример: Анализатор клеток крови</a:t>
                      </a:r>
                      <a:endParaRPr lang="ru-RU" sz="7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7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Договор аренды № 01 от </a:t>
                      </a:r>
                      <a:r>
                        <a:rPr lang="ru-RU" sz="9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01.01.2019 (срок действия 24 месяца).</a:t>
                      </a:r>
                      <a:endParaRPr lang="ru-RU" sz="7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4033640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4443336"/>
                  </a:ext>
                </a:extLst>
              </a:tr>
              <a:tr h="3665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Оборудование для микробиологических (бактериологических) лабораторий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5010471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63429978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70255696"/>
                  </a:ext>
                </a:extLst>
              </a:tr>
              <a:tr h="3665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Оборудование для цитологических лабораторий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40619345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90667474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2396911"/>
                  </a:ext>
                </a:extLst>
              </a:tr>
              <a:tr h="3665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Оборудование для химико-токсикологических лабораторий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33708551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22942233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28809266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Другое оборудование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63650189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4485628"/>
                  </a:ext>
                </a:extLst>
              </a:tr>
              <a:tr h="1833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83" marR="46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0716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761607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371882"/>
              </p:ext>
            </p:extLst>
          </p:nvPr>
        </p:nvGraphicFramePr>
        <p:xfrm>
          <a:off x="557242" y="3036161"/>
          <a:ext cx="8229600" cy="34876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5198">
                  <a:extLst>
                    <a:ext uri="{9D8B030D-6E8A-4147-A177-3AD203B41FA5}">
                      <a16:colId xmlns:a16="http://schemas.microsoft.com/office/drawing/2014/main" xmlns="" val="2700908114"/>
                    </a:ext>
                  </a:extLst>
                </a:gridCol>
                <a:gridCol w="1237849">
                  <a:extLst>
                    <a:ext uri="{9D8B030D-6E8A-4147-A177-3AD203B41FA5}">
                      <a16:colId xmlns:a16="http://schemas.microsoft.com/office/drawing/2014/main" xmlns="" val="3302066915"/>
                    </a:ext>
                  </a:extLst>
                </a:gridCol>
                <a:gridCol w="1723023">
                  <a:extLst>
                    <a:ext uri="{9D8B030D-6E8A-4147-A177-3AD203B41FA5}">
                      <a16:colId xmlns:a16="http://schemas.microsoft.com/office/drawing/2014/main" xmlns="" val="1640043723"/>
                    </a:ext>
                  </a:extLst>
                </a:gridCol>
                <a:gridCol w="776278">
                  <a:extLst>
                    <a:ext uri="{9D8B030D-6E8A-4147-A177-3AD203B41FA5}">
                      <a16:colId xmlns:a16="http://schemas.microsoft.com/office/drawing/2014/main" xmlns="" val="207066892"/>
                    </a:ext>
                  </a:extLst>
                </a:gridCol>
                <a:gridCol w="744807">
                  <a:extLst>
                    <a:ext uri="{9D8B030D-6E8A-4147-A177-3AD203B41FA5}">
                      <a16:colId xmlns:a16="http://schemas.microsoft.com/office/drawing/2014/main" xmlns="" val="824618430"/>
                    </a:ext>
                  </a:extLst>
                </a:gridCol>
                <a:gridCol w="576964">
                  <a:extLst>
                    <a:ext uri="{9D8B030D-6E8A-4147-A177-3AD203B41FA5}">
                      <a16:colId xmlns:a16="http://schemas.microsoft.com/office/drawing/2014/main" xmlns="" val="1114605164"/>
                    </a:ext>
                  </a:extLst>
                </a:gridCol>
                <a:gridCol w="367159">
                  <a:extLst>
                    <a:ext uri="{9D8B030D-6E8A-4147-A177-3AD203B41FA5}">
                      <a16:colId xmlns:a16="http://schemas.microsoft.com/office/drawing/2014/main" xmlns="" val="352946069"/>
                    </a:ext>
                  </a:extLst>
                </a:gridCol>
                <a:gridCol w="999196">
                  <a:extLst>
                    <a:ext uri="{9D8B030D-6E8A-4147-A177-3AD203B41FA5}">
                      <a16:colId xmlns:a16="http://schemas.microsoft.com/office/drawing/2014/main" xmlns="" val="740332250"/>
                    </a:ext>
                  </a:extLst>
                </a:gridCol>
                <a:gridCol w="493042">
                  <a:extLst>
                    <a:ext uri="{9D8B030D-6E8A-4147-A177-3AD203B41FA5}">
                      <a16:colId xmlns:a16="http://schemas.microsoft.com/office/drawing/2014/main" xmlns="" val="1272282554"/>
                    </a:ext>
                  </a:extLst>
                </a:gridCol>
                <a:gridCol w="493042">
                  <a:extLst>
                    <a:ext uri="{9D8B030D-6E8A-4147-A177-3AD203B41FA5}">
                      <a16:colId xmlns:a16="http://schemas.microsoft.com/office/drawing/2014/main" xmlns="" val="116396408"/>
                    </a:ext>
                  </a:extLst>
                </a:gridCol>
                <a:gridCol w="493042">
                  <a:extLst>
                    <a:ext uri="{9D8B030D-6E8A-4147-A177-3AD203B41FA5}">
                      <a16:colId xmlns:a16="http://schemas.microsoft.com/office/drawing/2014/main" xmlns="" val="3297562744"/>
                    </a:ext>
                  </a:extLst>
                </a:gridCol>
              </a:tblGrid>
              <a:tr h="5353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№ п/п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Подразделение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ОС, Заводской номер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Инвентарный номер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Дата принятия к учету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Дата ввода в эксплуатацию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Кол-во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 Балансовая стоимость 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 Номер таблицы 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 Номер графы 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</a:rPr>
                        <a:t> Номер строки </a:t>
                      </a:r>
                      <a:endParaRPr lang="ru-RU" sz="800" b="1" i="0" u="none" strike="noStrike">
                        <a:solidFill>
                          <a:srgbClr val="00808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2569209348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370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Отделение ультразвуковой диагностики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Аппарат для ультразвуковых исследований, N 6267 E 66235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10104002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15.06.2004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15.06.2004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10 391 363,20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21,21.3,21.3.1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1068957949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2 448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Отделение анестезиологии-реанимации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Передвижной рентгеновский аппарат, 10760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10104016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01.05.2002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01.05.2002 0:00:00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  1 437 903,66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7,16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121099673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2 449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Передвижной рентгеновский аппарат, 010761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10104016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01.05.2002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01.05.2002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  1 550 003,66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7,16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2754173154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2 515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Проявочная машина "</a:t>
                      </a:r>
                      <a:r>
                        <a:rPr lang="en-US" sz="700" u="none" strike="noStrike">
                          <a:effectLst/>
                        </a:rPr>
                        <a:t>KODAK", 50900208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10104018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01.08.2001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01.08.2001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     940 597,05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3,4,5,6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18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240499796"/>
                  </a:ext>
                </a:extLst>
              </a:tr>
              <a:tr h="3542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2 622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Рентгеновская установка с цифровым телеуправлением Рентгеновский аппарат AXIOM IconosR200, 01586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10104018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25.07.2003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25.07.2003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34 897 683,24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3,4,5,6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1,1.1,16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3488553724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3 316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Отделение ультразвуковой диагностики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УЗИ "А</a:t>
                      </a:r>
                      <a:r>
                        <a:rPr lang="en-US" sz="700" u="none" strike="noStrike">
                          <a:effectLst/>
                        </a:rPr>
                        <a:t>cuson", 57334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10104026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01.05.2002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01.05.2002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18 982 144,89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21,21.3,21.3.1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2700236596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3 322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Отделение ультразвуковой диагностики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УЗИ уст-ка </a:t>
                      </a:r>
                      <a:r>
                        <a:rPr lang="en-US" sz="700" u="none" strike="noStrike">
                          <a:effectLst/>
                        </a:rPr>
                        <a:t>Acuson, 60098</a:t>
                      </a:r>
                      <a:endParaRPr lang="en-US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10104026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01.08.2002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01.08.2002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18 982 144,89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21,21.3,21.3.1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2863941046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3 325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Гинекологическое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Ультзвуковая система </a:t>
                      </a:r>
                      <a:r>
                        <a:rPr lang="en-US" sz="700" u="none" strike="noStrike">
                          <a:effectLst/>
                        </a:rPr>
                        <a:t>SSD-1700, </a:t>
                      </a:r>
                      <a:r>
                        <a:rPr lang="ru-RU" sz="700" u="none" strike="noStrike">
                          <a:effectLst/>
                        </a:rPr>
                        <a:t>б/н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10104026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01.12.2001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01.02.2001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  1 695 861,09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21,21.2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2587229339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3 448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Цифровая флюрография ЭЛЕКТРОН ФЦ-01, б\н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10104027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25.09.2003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25.09.2003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  6 337 800,00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3,4,6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5,16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3794657004"/>
                  </a:ext>
                </a:extLst>
              </a:tr>
              <a:tr h="4723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3 449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Рентгеновское отделение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Цифровой рентгеновский аппарат с дистанционным управлением. Рентгеновский аппарат AXIOM IconsR200, сер. 01586 01470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10104027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01.12.2002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01.12.2002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30 206 200,60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3,4,5,6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1,1.1,16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1093965842"/>
                  </a:ext>
                </a:extLst>
              </a:tr>
              <a:tr h="236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3 450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Отделение ультразвуковой диагностики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Цифровая ультразвуковая система, GAE 0320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1010402753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25.07.2003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25.07.2003 0:00:00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              12 080 643,12   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5117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3,5,6</a:t>
                      </a:r>
                      <a:endParaRPr lang="ru-RU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21,21.3,21.3.1</a:t>
                      </a:r>
                      <a:endParaRPr lang="ru-RU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873" marR="7873" marT="7873" marB="0" anchor="ctr"/>
                </a:tc>
                <a:extLst>
                  <a:ext uri="{0D108BD9-81ED-4DB2-BD59-A6C34878D82A}">
                    <a16:rowId xmlns:a16="http://schemas.microsoft.com/office/drawing/2014/main" xmlns="" val="4052674142"/>
                  </a:ext>
                </a:extLst>
              </a:tr>
            </a:tbl>
          </a:graphicData>
        </a:graphic>
      </p:graphicFrame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66013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0034" y="114298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endParaRPr lang="ru-RU" dirty="0">
              <a:latin typeface="Book Antiqua" pitchFamily="18" charset="0"/>
            </a:endParaRPr>
          </a:p>
          <a:p>
            <a:pPr indent="457200"/>
            <a:endParaRPr lang="ru-RU" dirty="0">
              <a:latin typeface="Book Antiqua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944435"/>
            <a:ext cx="7929617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0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Необходимо добавить </a:t>
            </a:r>
            <a:r>
              <a:rPr lang="ru-RU" sz="1400" dirty="0">
                <a:solidFill>
                  <a:srgbClr val="003399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к выгруженной форме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три дополнительные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колонки: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№ таблицы, № графы, №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строки</a:t>
            </a:r>
            <a:r>
              <a:rPr lang="ru-RU" sz="1400" dirty="0" smtClean="0">
                <a:solidFill>
                  <a:srgbClr val="003399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50000" fontAlgn="base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450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В каждой строке Приложения, содержащей сведения о медицинском оборудовании, учитываемом в таблицах формы</a:t>
            </a:r>
            <a:r>
              <a:rPr kumimoji="0" lang="ru-RU" sz="1400" b="0" i="0" u="none" strike="noStrike" cap="none" normalizeH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30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, указать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номер таблицы, номера граф и  строк</a:t>
            </a:r>
            <a:r>
              <a:rPr kumimoji="0" lang="ru-RU" sz="1400" b="0" i="0" u="none" strike="noStrike" cap="none" normalizeH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(в том случае, если единица оборудования учитывается более, чем в одной графе и (или) строке, перечислить их номера через запятую)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3399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, и произвести сверку с указанными таблицами.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3399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7668344" y="2836805"/>
            <a:ext cx="288032" cy="36677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956376" y="2836805"/>
            <a:ext cx="72008" cy="36677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956376" y="2836805"/>
            <a:ext cx="504056" cy="36677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30718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0034" y="114298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dirty="0" smtClean="0">
                <a:latin typeface="Book Antiqua" pitchFamily="18" charset="0"/>
              </a:rPr>
              <a:t>В системе </a:t>
            </a:r>
            <a:r>
              <a:rPr lang="ru-RU" dirty="0">
                <a:latin typeface="Book Antiqua" pitchFamily="18" charset="0"/>
              </a:rPr>
              <a:t>Материально-техническая база здравоохранения (МТБЗ</a:t>
            </a:r>
            <a:r>
              <a:rPr lang="ru-RU" dirty="0" smtClean="0">
                <a:latin typeface="Book Antiqua" pitchFamily="18" charset="0"/>
              </a:rPr>
              <a:t>) необходимо отметить признак медицинского оборудования. 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" r="-1" b="3836"/>
          <a:stretch/>
        </p:blipFill>
        <p:spPr bwMode="auto">
          <a:xfrm>
            <a:off x="535448" y="1862471"/>
            <a:ext cx="8215979" cy="444400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571472" y="2564904"/>
            <a:ext cx="104820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779912" y="2492896"/>
            <a:ext cx="1152128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369040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0034" y="114298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endParaRPr lang="ru-RU" dirty="0">
              <a:latin typeface="Book Antiqua" pitchFamily="18" charset="0"/>
            </a:endParaRPr>
          </a:p>
          <a:p>
            <a:pPr indent="457200"/>
            <a:endParaRPr lang="ru-RU" dirty="0">
              <a:latin typeface="Book Antiqua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7"/>
          <a:stretch/>
        </p:blipFill>
        <p:spPr bwMode="auto">
          <a:xfrm>
            <a:off x="251520" y="1195840"/>
            <a:ext cx="8447805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2843808" y="2674233"/>
            <a:ext cx="201622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361" y="332656"/>
            <a:ext cx="713294" cy="670618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"/>
          <a:stretch/>
        </p:blipFill>
        <p:spPr bwMode="auto">
          <a:xfrm>
            <a:off x="282250" y="1119876"/>
            <a:ext cx="859900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2555776" y="2274438"/>
            <a:ext cx="1080120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591070" y="3712164"/>
            <a:ext cx="1080120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H="1">
            <a:off x="6444208" y="3712164"/>
            <a:ext cx="576064" cy="232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3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836712"/>
            <a:ext cx="79208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003399"/>
                </a:solidFill>
                <a:latin typeface="Book Antiqua" panose="02040602050305030304" pitchFamily="18" charset="0"/>
              </a:rPr>
              <a:t>Уважаемые коллеги! При сдаче статистического годового отчета по медицинскому оборудованию (ф. №30) необходимо подготовить документы, подтверждающие факт списания оборудования, либо передачи на баланс другой медицинской организации (акт, приказ, распоряжение собственника),   в виде скан - копий и реестр списанного </a:t>
            </a:r>
            <a:r>
              <a:rPr lang="ru-RU" sz="1400" dirty="0" smtClean="0">
                <a:solidFill>
                  <a:srgbClr val="003399"/>
                </a:solidFill>
                <a:latin typeface="Book Antiqua" panose="02040602050305030304" pitchFamily="18" charset="0"/>
              </a:rPr>
              <a:t>оборудования. </a:t>
            </a:r>
            <a:endParaRPr lang="ru-RU" sz="1400" dirty="0">
              <a:solidFill>
                <a:srgbClr val="003399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810390"/>
              </p:ext>
            </p:extLst>
          </p:nvPr>
        </p:nvGraphicFramePr>
        <p:xfrm>
          <a:off x="309009" y="2438777"/>
          <a:ext cx="8525981" cy="37005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6808">
                  <a:extLst>
                    <a:ext uri="{9D8B030D-6E8A-4147-A177-3AD203B41FA5}">
                      <a16:colId xmlns:a16="http://schemas.microsoft.com/office/drawing/2014/main" xmlns="" val="1982533655"/>
                    </a:ext>
                  </a:extLst>
                </a:gridCol>
                <a:gridCol w="1512504">
                  <a:extLst>
                    <a:ext uri="{9D8B030D-6E8A-4147-A177-3AD203B41FA5}">
                      <a16:colId xmlns:a16="http://schemas.microsoft.com/office/drawing/2014/main" xmlns="" val="3104945253"/>
                    </a:ext>
                  </a:extLst>
                </a:gridCol>
                <a:gridCol w="1520423">
                  <a:extLst>
                    <a:ext uri="{9D8B030D-6E8A-4147-A177-3AD203B41FA5}">
                      <a16:colId xmlns:a16="http://schemas.microsoft.com/office/drawing/2014/main" xmlns="" val="1318157459"/>
                    </a:ext>
                  </a:extLst>
                </a:gridCol>
                <a:gridCol w="1171992">
                  <a:extLst>
                    <a:ext uri="{9D8B030D-6E8A-4147-A177-3AD203B41FA5}">
                      <a16:colId xmlns:a16="http://schemas.microsoft.com/office/drawing/2014/main" xmlns="" val="1902565603"/>
                    </a:ext>
                  </a:extLst>
                </a:gridCol>
                <a:gridCol w="1784385">
                  <a:extLst>
                    <a:ext uri="{9D8B030D-6E8A-4147-A177-3AD203B41FA5}">
                      <a16:colId xmlns:a16="http://schemas.microsoft.com/office/drawing/2014/main" xmlns="" val="4023984327"/>
                    </a:ext>
                  </a:extLst>
                </a:gridCol>
                <a:gridCol w="1024173">
                  <a:extLst>
                    <a:ext uri="{9D8B030D-6E8A-4147-A177-3AD203B41FA5}">
                      <a16:colId xmlns:a16="http://schemas.microsoft.com/office/drawing/2014/main" xmlns="" val="84650807"/>
                    </a:ext>
                  </a:extLst>
                </a:gridCol>
                <a:gridCol w="1005696">
                  <a:extLst>
                    <a:ext uri="{9D8B030D-6E8A-4147-A177-3AD203B41FA5}">
                      <a16:colId xmlns:a16="http://schemas.microsoft.com/office/drawing/2014/main" xmlns="" val="16073292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Приложение 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extLst>
                  <a:ext uri="{0D108BD9-81ED-4DB2-BD59-A6C34878D82A}">
                    <a16:rowId xmlns:a16="http://schemas.microsoft.com/office/drawing/2014/main" xmlns="" val="324307532"/>
                  </a:ext>
                </a:extLst>
              </a:tr>
              <a:tr h="142657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Реестр списанного оборудования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05342"/>
                  </a:ext>
                </a:extLst>
              </a:tr>
              <a:tr h="142657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48" marR="7648" marT="7648" marB="0" anchor="b"/>
                </a:tc>
                <a:extLst>
                  <a:ext uri="{0D108BD9-81ED-4DB2-BD59-A6C34878D82A}">
                    <a16:rowId xmlns:a16="http://schemas.microsoft.com/office/drawing/2014/main" xmlns="" val="1899898925"/>
                  </a:ext>
                </a:extLst>
              </a:tr>
              <a:tr h="7132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№ п/п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Наименование медицинской организации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Наименование медицинского оборудования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Инвентарный номер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Наименование документа, подтверждающего факт списания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Номер документа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Дата документа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:a16="http://schemas.microsoft.com/office/drawing/2014/main" xmlns="" val="3137180518"/>
                  </a:ext>
                </a:extLst>
              </a:tr>
              <a:tr h="1494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:a16="http://schemas.microsoft.com/office/drawing/2014/main" xmlns="" val="734593416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БУ "</a:t>
                      </a:r>
                      <a:r>
                        <a:rPr lang="ru-RU" sz="1000" u="none" strike="noStrike" dirty="0" err="1">
                          <a:effectLst/>
                        </a:rPr>
                        <a:t>Сургутская</a:t>
                      </a:r>
                      <a:r>
                        <a:rPr lang="ru-RU" sz="1000" u="none" strike="noStrike" dirty="0">
                          <a:effectLst/>
                        </a:rPr>
                        <a:t> окружная клиническая больница"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Оборудование для проведения коррекции гомеостаза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01376736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Распоряжение Департамента по управлению государственным имуществом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13Р-2471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15.11.2018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:a16="http://schemas.microsoft.com/office/drawing/2014/main" xmlns="" val="2893076248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БУ "</a:t>
                      </a:r>
                      <a:r>
                        <a:rPr lang="ru-RU" sz="1000" u="none" strike="noStrike" dirty="0" err="1">
                          <a:effectLst/>
                        </a:rPr>
                        <a:t>Сургутская</a:t>
                      </a:r>
                      <a:r>
                        <a:rPr lang="ru-RU" sz="1000" u="none" strike="noStrike" dirty="0">
                          <a:effectLst/>
                        </a:rPr>
                        <a:t> окружная клиническая больница"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Аппарат рентгеновский панарамный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041433112322681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Распоряжение Департамента по управлению государственным имуществом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13Р-2472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16.11.2018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:a16="http://schemas.microsoft.com/office/drawing/2014/main" xmlns="" val="3179388180"/>
                  </a:ext>
                </a:extLst>
              </a:tr>
              <a:tr h="577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БУ "Сургутская окружная клиническая больница"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Монитор прикроватный для контроля физиологических параметров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34143311239006779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Приказ БУ ХМАО-Югры "</a:t>
                      </a:r>
                      <a:r>
                        <a:rPr lang="ru-RU" sz="1000" u="none" strike="noStrike" dirty="0" err="1">
                          <a:effectLst/>
                        </a:rPr>
                        <a:t>Сургутская</a:t>
                      </a:r>
                      <a:r>
                        <a:rPr lang="ru-RU" sz="1000" u="none" strike="noStrike" dirty="0">
                          <a:effectLst/>
                        </a:rPr>
                        <a:t> окружная клиническая больница"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24.04.2018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:a16="http://schemas.microsoft.com/office/drawing/2014/main" xmlns="" val="3496788761"/>
                  </a:ext>
                </a:extLst>
              </a:tr>
              <a:tr h="1494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:a16="http://schemas.microsoft.com/office/drawing/2014/main" xmlns="" val="947587193"/>
                  </a:ext>
                </a:extLst>
              </a:tr>
              <a:tr h="1494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48" marR="7648" marT="7648" marB="0" anchor="ctr"/>
                </a:tc>
                <a:extLst>
                  <a:ext uri="{0D108BD9-81ED-4DB2-BD59-A6C34878D82A}">
                    <a16:rowId xmlns:a16="http://schemas.microsoft.com/office/drawing/2014/main" xmlns="" val="1426679094"/>
                  </a:ext>
                </a:extLst>
              </a:tr>
            </a:tbl>
          </a:graphicData>
        </a:graphic>
      </p:graphicFrame>
      <p:pic>
        <p:nvPicPr>
          <p:cNvPr id="6" name="Рисунок 5" descr="http://hantimansiysk.monavista.ru/images/sizednews/hantimansiysk1436789365bi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8252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823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7" y="836712"/>
            <a:ext cx="8229600" cy="864096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rgbClr val="003399"/>
                </a:solidFill>
                <a:latin typeface="Book Antiqua" panose="02040602050305030304" pitchFamily="18" charset="0"/>
              </a:rPr>
              <a:t>Необходимо сканировать документ в отдельный файл, указывая в наименовании файла номер позиции в реестре и краткое наименование медицинской организации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9361" r="42019" b="62644"/>
          <a:stretch/>
        </p:blipFill>
        <p:spPr bwMode="auto">
          <a:xfrm>
            <a:off x="1043608" y="1844824"/>
            <a:ext cx="7200799" cy="33520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hantimansiysk.monavista.ru/images/sizednews/hantimansiysk1436789365bi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17" y="356173"/>
            <a:ext cx="714380" cy="673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829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7000</TotalTime>
  <Words>1340</Words>
  <Application>Microsoft Office PowerPoint</Application>
  <PresentationFormat>Экран (4:3)</PresentationFormat>
  <Paragraphs>321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Обращаем Ваше внимание, что в случае наличия медицинского оборудования для оснащения лабораторий, находящегося за балансом, необходимо заполнить и представить таблицу указанную ниже.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Необходимо сканировать документ в отдельный файл, указывая в наименовании файла номер позиции в реестре и краткое наименование медицинской организации</vt:lpstr>
      <vt:lpstr>Презентация PowerPoint</vt:lpstr>
      <vt:lpstr>Презентация PowerPoint</vt:lpstr>
      <vt:lpstr>Основные ошибки при заполнении таблиц: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Жуманова Анастасия Сергеевна</dc:creator>
  <cp:lastModifiedBy>Глезер Ирина Евгеньевна</cp:lastModifiedBy>
  <cp:revision>179</cp:revision>
  <cp:lastPrinted>2017-12-15T05:46:55Z</cp:lastPrinted>
  <dcterms:created xsi:type="dcterms:W3CDTF">2016-09-16T04:07:00Z</dcterms:created>
  <dcterms:modified xsi:type="dcterms:W3CDTF">2021-12-29T09:26:29Z</dcterms:modified>
</cp:coreProperties>
</file>