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2"/>
  </p:handoutMasterIdLst>
  <p:sldIdLst>
    <p:sldId id="256" r:id="rId2"/>
    <p:sldId id="260" r:id="rId3"/>
    <p:sldId id="262" r:id="rId4"/>
    <p:sldId id="263" r:id="rId5"/>
    <p:sldId id="264" r:id="rId6"/>
    <p:sldId id="265" r:id="rId7"/>
    <p:sldId id="267" r:id="rId8"/>
    <p:sldId id="261" r:id="rId9"/>
    <p:sldId id="268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F0"/>
    <a:srgbClr val="2F71A9"/>
    <a:srgbClr val="FF0066"/>
    <a:srgbClr val="6B82A1"/>
    <a:srgbClr val="EAEFF7"/>
    <a:srgbClr val="84B0DD"/>
    <a:srgbClr val="AFABAB"/>
    <a:srgbClr val="D2DEEF"/>
    <a:srgbClr val="5D7391"/>
    <a:srgbClr val="B8CC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84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725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581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094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6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750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13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86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246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97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6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t>12/4/2017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465729"/>
            <a:ext cx="7886700" cy="47112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1804" y="291547"/>
            <a:ext cx="7903545" cy="9778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Рисунок 13"/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94" b="28664"/>
          <a:stretch/>
        </p:blipFill>
        <p:spPr>
          <a:xfrm>
            <a:off x="0" y="5280991"/>
            <a:ext cx="9144000" cy="1577009"/>
          </a:xfrm>
          <a:prstGeom prst="rect">
            <a:avLst/>
          </a:prstGeom>
        </p:spPr>
      </p:pic>
      <p:sp>
        <p:nvSpPr>
          <p:cNvPr id="13" name="Прямоугольник 12"/>
          <p:cNvSpPr/>
          <p:nvPr userDrawn="1"/>
        </p:nvSpPr>
        <p:spPr>
          <a:xfrm rot="16200000">
            <a:off x="3783495" y="1497496"/>
            <a:ext cx="1577009" cy="9144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slide" Target="slide8.xml"/><Relationship Id="rId3" Type="http://schemas.openxmlformats.org/officeDocument/2006/relationships/image" Target="../media/image5.emf"/><Relationship Id="rId7" Type="http://schemas.openxmlformats.org/officeDocument/2006/relationships/image" Target="../media/image6.png"/><Relationship Id="rId12" Type="http://schemas.openxmlformats.org/officeDocument/2006/relationships/slide" Target="slide9.xml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11" Type="http://schemas.openxmlformats.org/officeDocument/2006/relationships/slide" Target="slide7.xml"/><Relationship Id="rId5" Type="http://schemas.openxmlformats.org/officeDocument/2006/relationships/slide" Target="slide5.xml"/><Relationship Id="rId10" Type="http://schemas.openxmlformats.org/officeDocument/2006/relationships/image" Target="../media/image9.png"/><Relationship Id="rId4" Type="http://schemas.openxmlformats.org/officeDocument/2006/relationships/slide" Target="slide3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0.png"/><Relationship Id="rId7" Type="http://schemas.openxmlformats.org/officeDocument/2006/relationships/image" Target="../media/image4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slide" Target="slide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/>
        </p:blipFill>
        <p:spPr>
          <a:xfrm>
            <a:off x="0" y="0"/>
            <a:ext cx="9144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234352">
            <a:off x="4488073" y="3375526"/>
            <a:ext cx="4273826" cy="124553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447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Форма №131 </a:t>
            </a:r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2400" b="1" dirty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программном комплексе «</a:t>
            </a:r>
            <a:r>
              <a:rPr lang="ru-RU" sz="2400" b="1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МедВедь</a:t>
            </a:r>
            <a:r>
              <a:rPr lang="ru-RU" sz="2400" b="1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Типичные ошибки.</a:t>
            </a:r>
            <a:endParaRPr lang="en-US" sz="2400" b="1" dirty="0">
              <a:ln w="10160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78902">
            <a:off x="5807296" y="2749474"/>
            <a:ext cx="649400" cy="6063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065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/>
          <a:stretch/>
        </p:blipFill>
        <p:spPr>
          <a:xfrm>
            <a:off x="0" y="8204"/>
            <a:ext cx="9144001" cy="6858000"/>
          </a:xfrm>
          <a:prstGeom prst="rect">
            <a:avLst/>
          </a:prstGeom>
        </p:spPr>
      </p:pic>
      <p:sp>
        <p:nvSpPr>
          <p:cNvPr id="15" name="Text Box 61"/>
          <p:cNvSpPr txBox="1">
            <a:spLocks noChangeArrowheads="1"/>
          </p:cNvSpPr>
          <p:nvPr/>
        </p:nvSpPr>
        <p:spPr bwMode="gray">
          <a:xfrm>
            <a:off x="1365635" y="15523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209038">
            <a:off x="7748327" y="5636532"/>
            <a:ext cx="345641" cy="345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7" name="Управляющая кнопка: настраиваемая 26">
            <a:hlinkClick r:id="rId4" action="ppaction://hlinksldjump" highlightClick="1"/>
          </p:cNvPr>
          <p:cNvSpPr/>
          <p:nvPr/>
        </p:nvSpPr>
        <p:spPr>
          <a:xfrm rot="20174237">
            <a:off x="7725406" y="5606988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55317">
            <a:off x="6660442" y="6117383"/>
            <a:ext cx="354079" cy="3584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Управляющая кнопка: настраиваемая 31">
            <a:hlinkClick r:id="" action="ppaction://hlinkshowjump?jump=firstslide" highlightClick="1"/>
          </p:cNvPr>
          <p:cNvSpPr/>
          <p:nvPr/>
        </p:nvSpPr>
        <p:spPr>
          <a:xfrm rot="20086190">
            <a:off x="6669075" y="6077294"/>
            <a:ext cx="372317" cy="394648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 rot="20242310">
            <a:off x="4316723" y="386610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447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273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93"/>
          <p:cNvGrpSpPr>
            <a:grpSpLocks/>
          </p:cNvGrpSpPr>
          <p:nvPr/>
        </p:nvGrpSpPr>
        <p:grpSpPr bwMode="auto">
          <a:xfrm>
            <a:off x="1985655" y="2149333"/>
            <a:ext cx="5070475" cy="549275"/>
            <a:chOff x="1268" y="1776"/>
            <a:chExt cx="3194" cy="346"/>
          </a:xfrm>
        </p:grpSpPr>
        <p:sp>
          <p:nvSpPr>
            <p:cNvPr id="15" name="AutoShape 13"/>
            <p:cNvSpPr>
              <a:spLocks noChangeArrowheads="1"/>
            </p:cNvSpPr>
            <p:nvPr/>
          </p:nvSpPr>
          <p:spPr bwMode="gray">
            <a:xfrm>
              <a:off x="1422" y="177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16" name="Text Box 21"/>
            <p:cNvSpPr txBox="1">
              <a:spLocks noChangeArrowheads="1"/>
            </p:cNvSpPr>
            <p:nvPr/>
          </p:nvSpPr>
          <p:spPr bwMode="gray">
            <a:xfrm>
              <a:off x="1525" y="1824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</a:t>
              </a:r>
              <a:r>
                <a:rPr lang="ru-RU" sz="2000" dirty="0" smtClean="0"/>
                <a:t>3000</a:t>
              </a:r>
              <a:r>
                <a:rPr lang="ru-RU" sz="2000" dirty="0"/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17" name="Group 62"/>
            <p:cNvGrpSpPr>
              <a:grpSpLocks/>
            </p:cNvGrpSpPr>
            <p:nvPr/>
          </p:nvGrpSpPr>
          <p:grpSpPr bwMode="auto">
            <a:xfrm>
              <a:off x="1268" y="1824"/>
              <a:ext cx="266" cy="298"/>
              <a:chOff x="1414" y="1776"/>
              <a:chExt cx="266" cy="298"/>
            </a:xfrm>
          </p:grpSpPr>
          <p:grpSp>
            <p:nvGrpSpPr>
              <p:cNvPr id="18" name="Group 63"/>
              <p:cNvGrpSpPr>
                <a:grpSpLocks/>
              </p:cNvGrpSpPr>
              <p:nvPr/>
            </p:nvGrpSpPr>
            <p:grpSpPr bwMode="auto">
              <a:xfrm>
                <a:off x="1414" y="1776"/>
                <a:ext cx="266" cy="298"/>
                <a:chOff x="1415" y="1276"/>
                <a:chExt cx="266" cy="298"/>
              </a:xfrm>
            </p:grpSpPr>
            <p:pic>
              <p:nvPicPr>
                <p:cNvPr id="20" name="Picture 64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1" name="Oval 65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/>
                    </a:gs>
                    <a:gs pos="100000">
                      <a:srgbClr val="FCF71A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22" name="Oval 66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CF71A">
                        <a:gamma/>
                        <a:shade val="63529"/>
                        <a:invGamma/>
                      </a:srgbClr>
                    </a:gs>
                    <a:gs pos="100000">
                      <a:srgbClr val="FCF71A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23" name="Picture 67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19" name="Text Box 68"/>
              <p:cNvSpPr txBox="1">
                <a:spLocks noChangeArrowheads="1"/>
              </p:cNvSpPr>
              <p:nvPr/>
            </p:nvSpPr>
            <p:spPr bwMode="gray">
              <a:xfrm>
                <a:off x="1461" y="1791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24" name="Group 94"/>
          <p:cNvGrpSpPr>
            <a:grpSpLocks/>
          </p:cNvGrpSpPr>
          <p:nvPr/>
        </p:nvGrpSpPr>
        <p:grpSpPr bwMode="auto">
          <a:xfrm>
            <a:off x="9217" y="2866689"/>
            <a:ext cx="7046913" cy="650874"/>
            <a:chOff x="23" y="2247"/>
            <a:chExt cx="4439" cy="410"/>
          </a:xfrm>
        </p:grpSpPr>
        <p:sp>
          <p:nvSpPr>
            <p:cNvPr id="25" name="AutoShape 23"/>
            <p:cNvSpPr>
              <a:spLocks noChangeArrowheads="1"/>
            </p:cNvSpPr>
            <p:nvPr/>
          </p:nvSpPr>
          <p:spPr bwMode="gray">
            <a:xfrm>
              <a:off x="1422" y="224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26" name="Text Box 31"/>
            <p:cNvSpPr txBox="1">
              <a:spLocks noChangeArrowheads="1"/>
            </p:cNvSpPr>
            <p:nvPr/>
          </p:nvSpPr>
          <p:spPr bwMode="gray">
            <a:xfrm>
              <a:off x="1525" y="229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</a:t>
              </a:r>
              <a:r>
                <a:rPr lang="ru-RU" sz="2000" dirty="0" smtClean="0"/>
                <a:t>5000</a:t>
              </a:r>
              <a:r>
                <a:rPr lang="ru-RU" sz="2000" dirty="0"/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27" name="Group 69"/>
            <p:cNvGrpSpPr>
              <a:grpSpLocks/>
            </p:cNvGrpSpPr>
            <p:nvPr/>
          </p:nvGrpSpPr>
          <p:grpSpPr bwMode="auto">
            <a:xfrm>
              <a:off x="23" y="2294"/>
              <a:ext cx="1513" cy="363"/>
              <a:chOff x="169" y="2246"/>
              <a:chExt cx="1513" cy="363"/>
            </a:xfrm>
          </p:grpSpPr>
          <p:sp>
            <p:nvSpPr>
              <p:cNvPr id="28" name="Text Box 70"/>
              <p:cNvSpPr txBox="1">
                <a:spLocks noChangeArrowheads="1"/>
              </p:cNvSpPr>
              <p:nvPr/>
            </p:nvSpPr>
            <p:spPr bwMode="gray">
              <a:xfrm>
                <a:off x="1435" y="2267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3</a:t>
                </a:r>
              </a:p>
            </p:txBody>
          </p:sp>
          <p:grpSp>
            <p:nvGrpSpPr>
              <p:cNvPr id="29" name="Group 71"/>
              <p:cNvGrpSpPr>
                <a:grpSpLocks/>
              </p:cNvGrpSpPr>
              <p:nvPr/>
            </p:nvGrpSpPr>
            <p:grpSpPr bwMode="auto">
              <a:xfrm>
                <a:off x="1416" y="2246"/>
                <a:ext cx="266" cy="298"/>
                <a:chOff x="1415" y="1276"/>
                <a:chExt cx="266" cy="298"/>
              </a:xfrm>
            </p:grpSpPr>
            <p:pic>
              <p:nvPicPr>
                <p:cNvPr id="31" name="Picture 72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2" name="Oval 73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/>
                    </a:gs>
                    <a:gs pos="100000">
                      <a:srgbClr val="10E47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33" name="Oval 74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10E470">
                        <a:gamma/>
                        <a:shade val="63529"/>
                        <a:invGamma/>
                      </a:srgbClr>
                    </a:gs>
                    <a:gs pos="100000">
                      <a:srgbClr val="10E47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34" name="Picture 75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30" name="Text Box 76"/>
              <p:cNvSpPr txBox="1">
                <a:spLocks noChangeArrowheads="1"/>
              </p:cNvSpPr>
              <p:nvPr/>
            </p:nvSpPr>
            <p:spPr bwMode="gray">
              <a:xfrm>
                <a:off x="169" y="237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35" name="Group 95"/>
          <p:cNvGrpSpPr>
            <a:grpSpLocks/>
          </p:cNvGrpSpPr>
          <p:nvPr/>
        </p:nvGrpSpPr>
        <p:grpSpPr bwMode="auto">
          <a:xfrm>
            <a:off x="1985655" y="3682372"/>
            <a:ext cx="5070475" cy="547687"/>
            <a:chOff x="1268" y="2727"/>
            <a:chExt cx="3194" cy="345"/>
          </a:xfrm>
        </p:grpSpPr>
        <p:sp>
          <p:nvSpPr>
            <p:cNvPr id="36" name="AutoShape 33"/>
            <p:cNvSpPr>
              <a:spLocks noChangeArrowheads="1"/>
            </p:cNvSpPr>
            <p:nvPr/>
          </p:nvSpPr>
          <p:spPr bwMode="gray">
            <a:xfrm>
              <a:off x="1422" y="2727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37" name="Text Box 41"/>
            <p:cNvSpPr txBox="1">
              <a:spLocks noChangeArrowheads="1"/>
            </p:cNvSpPr>
            <p:nvPr/>
          </p:nvSpPr>
          <p:spPr bwMode="gray">
            <a:xfrm>
              <a:off x="1525" y="2775"/>
              <a:ext cx="2633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</a:t>
              </a:r>
              <a:r>
                <a:rPr lang="en-US" sz="2000" dirty="0" smtClean="0"/>
                <a:t>5</a:t>
              </a:r>
              <a:r>
                <a:rPr lang="ru-RU" sz="2000" dirty="0" smtClean="0"/>
                <a:t>00</a:t>
              </a:r>
              <a:r>
                <a:rPr lang="en-US" sz="2000" dirty="0" smtClean="0"/>
                <a:t>1</a:t>
              </a:r>
              <a:r>
                <a:rPr lang="ru-RU" sz="2000" dirty="0" smtClean="0"/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38" name="Group 77"/>
            <p:cNvGrpSpPr>
              <a:grpSpLocks/>
            </p:cNvGrpSpPr>
            <p:nvPr/>
          </p:nvGrpSpPr>
          <p:grpSpPr bwMode="auto">
            <a:xfrm>
              <a:off x="1268" y="2774"/>
              <a:ext cx="266" cy="298"/>
              <a:chOff x="1414" y="2726"/>
              <a:chExt cx="266" cy="298"/>
            </a:xfrm>
          </p:grpSpPr>
          <p:sp>
            <p:nvSpPr>
              <p:cNvPr id="39" name="Text Box 78"/>
              <p:cNvSpPr txBox="1">
                <a:spLocks noChangeArrowheads="1"/>
              </p:cNvSpPr>
              <p:nvPr/>
            </p:nvSpPr>
            <p:spPr bwMode="gray">
              <a:xfrm>
                <a:off x="1435" y="274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  <p:grpSp>
            <p:nvGrpSpPr>
              <p:cNvPr id="40" name="Group 79"/>
              <p:cNvGrpSpPr>
                <a:grpSpLocks/>
              </p:cNvGrpSpPr>
              <p:nvPr/>
            </p:nvGrpSpPr>
            <p:grpSpPr bwMode="auto">
              <a:xfrm>
                <a:off x="1414" y="2726"/>
                <a:ext cx="266" cy="298"/>
                <a:chOff x="1415" y="1276"/>
                <a:chExt cx="266" cy="298"/>
              </a:xfrm>
            </p:grpSpPr>
            <p:pic>
              <p:nvPicPr>
                <p:cNvPr id="42" name="Picture 80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43" name="Oval 81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/>
                    </a:gs>
                    <a:gs pos="100000">
                      <a:srgbClr val="CA55F9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44" name="Oval 82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CA55F9">
                        <a:gamma/>
                        <a:shade val="63529"/>
                        <a:invGamma/>
                      </a:srgbClr>
                    </a:gs>
                    <a:gs pos="100000">
                      <a:srgbClr val="CA55F9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45" name="Picture 83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41" name="Text Box 84"/>
              <p:cNvSpPr txBox="1">
                <a:spLocks noChangeArrowheads="1"/>
              </p:cNvSpPr>
              <p:nvPr/>
            </p:nvSpPr>
            <p:spPr bwMode="gray">
              <a:xfrm>
                <a:off x="1449" y="2743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>
                    <a:solidFill>
                      <a:srgbClr val="FFFFFF"/>
                    </a:solidFill>
                  </a:rPr>
                  <a:t>4</a:t>
                </a:r>
              </a:p>
            </p:txBody>
          </p:sp>
        </p:grpSp>
      </p:grpSp>
      <p:sp>
        <p:nvSpPr>
          <p:cNvPr id="60" name="Text Box 91"/>
          <p:cNvSpPr txBox="1">
            <a:spLocks noChangeArrowheads="1"/>
          </p:cNvSpPr>
          <p:nvPr/>
        </p:nvSpPr>
        <p:spPr bwMode="gray">
          <a:xfrm>
            <a:off x="2032425" y="3002907"/>
            <a:ext cx="3016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FFFFF"/>
                </a:solidFill>
              </a:rPr>
              <a:t>3</a:t>
            </a:r>
            <a:endParaRPr lang="en-US" b="1" dirty="0">
              <a:solidFill>
                <a:srgbClr val="FFFFFF"/>
              </a:solidFill>
            </a:endParaRPr>
          </a:p>
        </p:txBody>
      </p:sp>
      <p:grpSp>
        <p:nvGrpSpPr>
          <p:cNvPr id="4" name="Group 92"/>
          <p:cNvGrpSpPr>
            <a:grpSpLocks/>
          </p:cNvGrpSpPr>
          <p:nvPr/>
        </p:nvGrpSpPr>
        <p:grpSpPr bwMode="auto">
          <a:xfrm>
            <a:off x="1956314" y="1444602"/>
            <a:ext cx="5068887" cy="530225"/>
            <a:chOff x="1269" y="1296"/>
            <a:chExt cx="3193" cy="334"/>
          </a:xfrm>
        </p:grpSpPr>
        <p:sp>
          <p:nvSpPr>
            <p:cNvPr id="5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2000.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10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rgbClr val="FF9900">
                        <a:gamma/>
                        <a:shade val="57255"/>
                        <a:invGamma/>
                      </a:srgbClr>
                    </a:gs>
                  </a:gsLst>
                  <a:path path="rect">
                    <a:fillToRect t="100000" r="10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2" name="Oval 59"/>
                <p:cNvSpPr>
                  <a:spLocks noChangeArrowheads="1"/>
                </p:cNvSpPr>
                <p:nvPr/>
              </p:nvSpPr>
              <p:spPr bwMode="gray">
                <a:xfrm flipH="1">
                  <a:off x="1422" y="1282"/>
                  <a:ext cx="254" cy="254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FF9900">
                        <a:gamma/>
                        <a:shade val="63529"/>
                        <a:invGamma/>
                      </a:srgbClr>
                    </a:gs>
                    <a:gs pos="100000">
                      <a:srgbClr val="FF9900">
                        <a:alpha val="85001"/>
                      </a:srgbClr>
                    </a:gs>
                  </a:gsLst>
                  <a:lin ang="189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13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9" name="Text Box 61"/>
              <p:cNvSpPr txBox="1">
                <a:spLocks noChangeArrowheads="1"/>
              </p:cNvSpPr>
              <p:nvPr/>
            </p:nvSpPr>
            <p:spPr bwMode="gray">
              <a:xfrm>
                <a:off x="1441" y="1292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1</a:t>
                </a:r>
              </a:p>
            </p:txBody>
          </p:sp>
        </p:grpSp>
      </p:grpSp>
      <p:sp>
        <p:nvSpPr>
          <p:cNvPr id="3" name="Управляющая кнопка: настраиваемая 2">
            <a:hlinkClick r:id="rId4" action="ppaction://hlinksldjump" highlightClick="1"/>
          </p:cNvPr>
          <p:cNvSpPr/>
          <p:nvPr/>
        </p:nvSpPr>
        <p:spPr>
          <a:xfrm>
            <a:off x="1954726" y="1372790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настраиваемая 60">
            <a:hlinkClick r:id="rId5" action="ppaction://hlinksldjump" highlightClick="1"/>
          </p:cNvPr>
          <p:cNvSpPr/>
          <p:nvPr/>
        </p:nvSpPr>
        <p:spPr>
          <a:xfrm>
            <a:off x="1922183" y="2076363"/>
            <a:ext cx="5206947" cy="689956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настраиваемая 61">
            <a:hlinkClick r:id="rId6" action="ppaction://hlinksldjump" highlightClick="1"/>
          </p:cNvPr>
          <p:cNvSpPr/>
          <p:nvPr/>
        </p:nvSpPr>
        <p:spPr>
          <a:xfrm>
            <a:off x="1964016" y="2820965"/>
            <a:ext cx="5206947" cy="650875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8" name="Рисунок 6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0" name="Управляющая кнопка: настраиваемая 69">
            <a:hlinkClick r:id="" action="ppaction://hlinkshowjump?jump=previousslide" highlightClick="1"/>
          </p:cNvPr>
          <p:cNvSpPr/>
          <p:nvPr/>
        </p:nvSpPr>
        <p:spPr>
          <a:xfrm>
            <a:off x="313506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Управляющая кнопка: настраиваемая 70">
            <a:hlinkClick r:id="" action="ppaction://hlinkshowjump?jump=nextslide" highlightClick="1"/>
          </p:cNvPr>
          <p:cNvSpPr/>
          <p:nvPr/>
        </p:nvSpPr>
        <p:spPr>
          <a:xfrm>
            <a:off x="751751" y="6138555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424667" y="6138557"/>
            <a:ext cx="386706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6" name="Управляющая кнопка: настраиваемая 75">
            <a:hlinkClick r:id="" action="ppaction://hlinkshowjump?jump=firstslide" highlightClick="1"/>
          </p:cNvPr>
          <p:cNvSpPr/>
          <p:nvPr/>
        </p:nvSpPr>
        <p:spPr>
          <a:xfrm>
            <a:off x="8011872" y="6138555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Управляющая кнопка: настраиваемая 76">
            <a:hlinkClick r:id="" action="ppaction://hlinkshowjump?jump=lastslide" highlightClick="1"/>
          </p:cNvPr>
          <p:cNvSpPr/>
          <p:nvPr/>
        </p:nvSpPr>
        <p:spPr>
          <a:xfrm>
            <a:off x="8424667" y="6138555"/>
            <a:ext cx="386706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503616" y="43823"/>
            <a:ext cx="5644211" cy="12455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4471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Диспансеризация – ф.131</a:t>
            </a:r>
            <a:endParaRPr lang="en-US" sz="3200" b="1" dirty="0">
              <a:ln w="10160">
                <a:noFill/>
                <a:prstDash val="solid"/>
              </a:ln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pSp>
        <p:nvGrpSpPr>
          <p:cNvPr id="65" name="Group 92"/>
          <p:cNvGrpSpPr>
            <a:grpSpLocks/>
          </p:cNvGrpSpPr>
          <p:nvPr/>
        </p:nvGrpSpPr>
        <p:grpSpPr bwMode="auto">
          <a:xfrm>
            <a:off x="1991212" y="4446763"/>
            <a:ext cx="5068887" cy="530225"/>
            <a:chOff x="1269" y="1296"/>
            <a:chExt cx="3193" cy="334"/>
          </a:xfrm>
        </p:grpSpPr>
        <p:sp>
          <p:nvSpPr>
            <p:cNvPr id="66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67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</a:t>
              </a:r>
              <a:r>
                <a:rPr lang="en-US" sz="2000" dirty="0" smtClean="0"/>
                <a:t>6</a:t>
              </a:r>
              <a:r>
                <a:rPr lang="ru-RU" sz="2000" dirty="0" smtClean="0"/>
                <a:t>000</a:t>
              </a:r>
              <a:r>
                <a:rPr lang="ru-RU" sz="2000" dirty="0"/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72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73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79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80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82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78" name="Text Box 61"/>
              <p:cNvSpPr txBox="1">
                <a:spLocks noChangeArrowheads="1"/>
              </p:cNvSpPr>
              <p:nvPr/>
            </p:nvSpPr>
            <p:spPr bwMode="gray">
              <a:xfrm>
                <a:off x="1448" y="1299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</a:rPr>
                  <a:t>5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83" name="Group 92"/>
          <p:cNvGrpSpPr>
            <a:grpSpLocks/>
          </p:cNvGrpSpPr>
          <p:nvPr/>
        </p:nvGrpSpPr>
        <p:grpSpPr bwMode="auto">
          <a:xfrm>
            <a:off x="1987243" y="5262067"/>
            <a:ext cx="5068887" cy="530225"/>
            <a:chOff x="1269" y="1296"/>
            <a:chExt cx="3193" cy="334"/>
          </a:xfrm>
        </p:grpSpPr>
        <p:sp>
          <p:nvSpPr>
            <p:cNvPr id="84" name="AutoShape 3"/>
            <p:cNvSpPr>
              <a:spLocks noChangeArrowheads="1"/>
            </p:cNvSpPr>
            <p:nvPr/>
          </p:nvSpPr>
          <p:spPr bwMode="gray">
            <a:xfrm>
              <a:off x="1422" y="1296"/>
              <a:ext cx="3040" cy="334"/>
            </a:xfrm>
            <a:prstGeom prst="roundRect">
              <a:avLst>
                <a:gd name="adj" fmla="val 50000"/>
              </a:avLst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endParaRPr lang="ru-RU"/>
            </a:p>
          </p:txBody>
        </p:sp>
        <p:sp>
          <p:nvSpPr>
            <p:cNvPr id="85" name="Text Box 4"/>
            <p:cNvSpPr txBox="1">
              <a:spLocks noChangeArrowheads="1"/>
            </p:cNvSpPr>
            <p:nvPr/>
          </p:nvSpPr>
          <p:spPr bwMode="gray">
            <a:xfrm>
              <a:off x="1525" y="1342"/>
              <a:ext cx="263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28398" dir="3806097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ru-RU" sz="2000" dirty="0"/>
                <a:t>Таблица </a:t>
              </a:r>
              <a:r>
                <a:rPr lang="en-US" sz="2000" dirty="0" smtClean="0"/>
                <a:t>7</a:t>
              </a:r>
              <a:r>
                <a:rPr lang="ru-RU" sz="2000" dirty="0" smtClean="0"/>
                <a:t>000</a:t>
              </a:r>
              <a:r>
                <a:rPr lang="ru-RU" sz="2000" dirty="0"/>
                <a:t>.</a:t>
              </a:r>
              <a:endParaRPr lang="en-US" sz="2000" dirty="0">
                <a:solidFill>
                  <a:srgbClr val="000000"/>
                </a:solidFill>
              </a:endParaRPr>
            </a:p>
          </p:txBody>
        </p:sp>
        <p:grpSp>
          <p:nvGrpSpPr>
            <p:cNvPr id="86" name="Group 55"/>
            <p:cNvGrpSpPr>
              <a:grpSpLocks/>
            </p:cNvGrpSpPr>
            <p:nvPr/>
          </p:nvGrpSpPr>
          <p:grpSpPr bwMode="auto">
            <a:xfrm>
              <a:off x="1269" y="1324"/>
              <a:ext cx="266" cy="298"/>
              <a:chOff x="1415" y="1276"/>
              <a:chExt cx="266" cy="298"/>
            </a:xfrm>
          </p:grpSpPr>
          <p:grpSp>
            <p:nvGrpSpPr>
              <p:cNvPr id="87" name="Group 56"/>
              <p:cNvGrpSpPr>
                <a:grpSpLocks/>
              </p:cNvGrpSpPr>
              <p:nvPr/>
            </p:nvGrpSpPr>
            <p:grpSpPr bwMode="auto">
              <a:xfrm>
                <a:off x="1415" y="1276"/>
                <a:ext cx="266" cy="298"/>
                <a:chOff x="1415" y="1276"/>
                <a:chExt cx="266" cy="298"/>
              </a:xfrm>
            </p:grpSpPr>
            <p:pic>
              <p:nvPicPr>
                <p:cNvPr id="89" name="Picture 57" descr="Picture2"/>
                <p:cNvPicPr>
                  <a:picLocks noChangeAspect="1" noChangeArrowheads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34" y="1521"/>
                  <a:ext cx="230" cy="5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0" name="Oval 58"/>
                <p:cNvSpPr>
                  <a:spLocks noChangeArrowheads="1"/>
                </p:cNvSpPr>
                <p:nvPr/>
              </p:nvSpPr>
              <p:spPr bwMode="gray">
                <a:xfrm flipH="1">
                  <a:off x="1415" y="1276"/>
                  <a:ext cx="266" cy="266"/>
                </a:xfrm>
                <a:prstGeom prst="ellipse">
                  <a:avLst/>
                </a:prstGeom>
                <a:solidFill>
                  <a:srgbClr val="FF0066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52400" dir="16200000" sy="-100000" rotWithShape="0">
                          <a:schemeClr val="bg2">
                            <a:alpha val="50000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pic>
              <p:nvPicPr>
                <p:cNvPr id="92" name="Picture 60" descr="Picture1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96" y="1278"/>
                  <a:ext cx="174" cy="17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8" name="Text Box 61"/>
              <p:cNvSpPr txBox="1">
                <a:spLocks noChangeArrowheads="1"/>
              </p:cNvSpPr>
              <p:nvPr/>
            </p:nvSpPr>
            <p:spPr bwMode="gray">
              <a:xfrm>
                <a:off x="1436" y="128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b="1" dirty="0" smtClean="0">
                    <a:solidFill>
                      <a:srgbClr val="FFFFFF"/>
                    </a:solidFill>
                  </a:rPr>
                  <a:t>6</a:t>
                </a:r>
                <a:endParaRPr lang="en-US" b="1" dirty="0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2" name="Управляющая кнопка: настраиваемая 1">
            <a:hlinkClick r:id="rId11" action="ppaction://hlinksldjump" highlightClick="1"/>
          </p:cNvPr>
          <p:cNvSpPr/>
          <p:nvPr/>
        </p:nvSpPr>
        <p:spPr>
          <a:xfrm>
            <a:off x="1985655" y="3621569"/>
            <a:ext cx="5133947" cy="62539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настраиваемая 45">
            <a:hlinkClick r:id="rId12" action="ppaction://hlinksldjump" highlightClick="1"/>
          </p:cNvPr>
          <p:cNvSpPr/>
          <p:nvPr/>
        </p:nvSpPr>
        <p:spPr>
          <a:xfrm>
            <a:off x="1986477" y="5164684"/>
            <a:ext cx="5250603" cy="773084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Управляющая кнопка: настраиваемая 62">
            <a:hlinkClick r:id="rId13" action="ppaction://hlinksldjump" highlightClick="1"/>
          </p:cNvPr>
          <p:cNvSpPr/>
          <p:nvPr/>
        </p:nvSpPr>
        <p:spPr>
          <a:xfrm>
            <a:off x="1912655" y="4354430"/>
            <a:ext cx="5206947" cy="778639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805" y="291547"/>
            <a:ext cx="3685876" cy="780795"/>
          </a:xfrm>
        </p:spPr>
        <p:txBody>
          <a:bodyPr>
            <a:normAutofit/>
          </a:bodyPr>
          <a:lstStyle/>
          <a:p>
            <a:r>
              <a:rPr lang="ru-RU" sz="2800" dirty="0"/>
              <a:t>Таблица 2000.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89531" y="1330036"/>
            <a:ext cx="3343378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500" b="1" dirty="0" smtClean="0"/>
              <a:t>Обратите </a:t>
            </a:r>
            <a:r>
              <a:rPr lang="ru-RU" sz="1500" b="1" dirty="0"/>
              <a:t>внимание! </a:t>
            </a:r>
            <a:r>
              <a:rPr lang="ru-RU" sz="1500" dirty="0"/>
              <a:t>В строке </a:t>
            </a:r>
            <a:r>
              <a:rPr lang="ru-RU" sz="1500" b="1" dirty="0"/>
              <a:t>7</a:t>
            </a:r>
            <a:r>
              <a:rPr lang="ru-RU" sz="1500" dirty="0"/>
              <a:t> (Определение абсолютного суммарного сердечно-сосудистого риска) Графе </a:t>
            </a:r>
            <a:r>
              <a:rPr lang="ru-RU" sz="1500" b="1" dirty="0"/>
              <a:t>4</a:t>
            </a:r>
            <a:r>
              <a:rPr lang="ru-RU" sz="1500" dirty="0"/>
              <a:t> (Выявлены патологические отклонения) должна быть сумма из Таблицы 4000. Сведения о выявленных отдельных факторах риска развития хронических неинфекционных заболеваний, не являющихся заболеваниями,  в соответствии с кодами МКБ-10 (**) строк </a:t>
            </a:r>
            <a:r>
              <a:rPr lang="ru-RU" sz="1500" b="1" dirty="0"/>
              <a:t>10</a:t>
            </a:r>
            <a:r>
              <a:rPr lang="ru-RU" sz="1500" dirty="0"/>
              <a:t> и </a:t>
            </a:r>
            <a:r>
              <a:rPr lang="ru-RU" sz="1500" b="1" dirty="0"/>
              <a:t>11</a:t>
            </a:r>
            <a:r>
              <a:rPr lang="ru-RU" sz="1500" dirty="0"/>
              <a:t> Графа </a:t>
            </a:r>
            <a:r>
              <a:rPr lang="ru-RU" sz="1500" b="1" dirty="0" smtClean="0"/>
              <a:t>12</a:t>
            </a:r>
            <a:r>
              <a:rPr lang="ru-RU" sz="1500" dirty="0" smtClean="0"/>
              <a:t>.</a:t>
            </a:r>
            <a:endParaRPr lang="ru-RU" sz="1500" dirty="0"/>
          </a:p>
        </p:txBody>
      </p:sp>
      <p:sp>
        <p:nvSpPr>
          <p:cNvPr id="6" name="Text Box 61"/>
          <p:cNvSpPr txBox="1">
            <a:spLocks noChangeArrowheads="1"/>
          </p:cNvSpPr>
          <p:nvPr/>
        </p:nvSpPr>
        <p:spPr bwMode="gray">
          <a:xfrm>
            <a:off x="241069" y="498587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Oval 58"/>
          <p:cNvSpPr>
            <a:spLocks noChangeArrowheads="1"/>
          </p:cNvSpPr>
          <p:nvPr/>
        </p:nvSpPr>
        <p:spPr bwMode="gray">
          <a:xfrm flipH="1">
            <a:off x="189530" y="477147"/>
            <a:ext cx="422275" cy="422275"/>
          </a:xfrm>
          <a:prstGeom prst="ellipse">
            <a:avLst/>
          </a:prstGeom>
          <a:gradFill rotWithShape="0">
            <a:gsLst>
              <a:gs pos="0">
                <a:srgbClr val="FF9900"/>
              </a:gs>
              <a:gs pos="100000">
                <a:srgbClr val="FF9900">
                  <a:gamma/>
                  <a:shade val="5725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50533" y="49858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pic>
        <p:nvPicPr>
          <p:cNvPr id="14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33" y="47452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1" name="Управляющая кнопка: настраиваемая 30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Управляющая кнопка: настраиваемая 31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Управляющая кнопка: настраиваемая 32">
            <a:hlinkClick r:id="rId6" action="ppaction://hlinksldjump" highlightClick="1"/>
          </p:cNvPr>
          <p:cNvSpPr/>
          <p:nvPr/>
        </p:nvSpPr>
        <p:spPr>
          <a:xfrm>
            <a:off x="1299941" y="5747076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4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78" y="865300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8428409"/>
              </p:ext>
            </p:extLst>
          </p:nvPr>
        </p:nvGraphicFramePr>
        <p:xfrm>
          <a:off x="3508691" y="291547"/>
          <a:ext cx="5544591" cy="62925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51287">
                  <a:extLst>
                    <a:ext uri="{9D8B030D-6E8A-4147-A177-3AD203B41FA5}">
                      <a16:colId xmlns:a16="http://schemas.microsoft.com/office/drawing/2014/main" val="1163832957"/>
                    </a:ext>
                  </a:extLst>
                </a:gridCol>
                <a:gridCol w="242425">
                  <a:extLst>
                    <a:ext uri="{9D8B030D-6E8A-4147-A177-3AD203B41FA5}">
                      <a16:colId xmlns:a16="http://schemas.microsoft.com/office/drawing/2014/main" val="2771414797"/>
                    </a:ext>
                  </a:extLst>
                </a:gridCol>
                <a:gridCol w="556317">
                  <a:extLst>
                    <a:ext uri="{9D8B030D-6E8A-4147-A177-3AD203B41FA5}">
                      <a16:colId xmlns:a16="http://schemas.microsoft.com/office/drawing/2014/main" val="3820304787"/>
                    </a:ext>
                  </a:extLst>
                </a:gridCol>
                <a:gridCol w="903505">
                  <a:extLst>
                    <a:ext uri="{9D8B030D-6E8A-4147-A177-3AD203B41FA5}">
                      <a16:colId xmlns:a16="http://schemas.microsoft.com/office/drawing/2014/main" val="3499769045"/>
                    </a:ext>
                  </a:extLst>
                </a:gridCol>
                <a:gridCol w="506297">
                  <a:extLst>
                    <a:ext uri="{9D8B030D-6E8A-4147-A177-3AD203B41FA5}">
                      <a16:colId xmlns:a16="http://schemas.microsoft.com/office/drawing/2014/main" val="427382054"/>
                    </a:ext>
                  </a:extLst>
                </a:gridCol>
                <a:gridCol w="784760">
                  <a:extLst>
                    <a:ext uri="{9D8B030D-6E8A-4147-A177-3AD203B41FA5}">
                      <a16:colId xmlns:a16="http://schemas.microsoft.com/office/drawing/2014/main" val="437432499"/>
                    </a:ext>
                  </a:extLst>
                </a:gridCol>
              </a:tblGrid>
              <a:tr h="317032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950" u="none" strike="noStrike" dirty="0">
                          <a:effectLst/>
                        </a:rPr>
                        <a:t>Таблица 2000. Сведения о первом этапе диспансеризации определенных групп взрослого населения </a:t>
                      </a:r>
                      <a:endParaRPr lang="ru-RU" sz="9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3178873"/>
                  </a:ext>
                </a:extLst>
              </a:tr>
              <a:tr h="16197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Медицинское мероприятие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685211"/>
                  </a:ext>
                </a:extLst>
              </a:tr>
              <a:tr h="38763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Осмотр, исследование, иное медицинское мероприятие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учтено, выполненных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165550"/>
                  </a:ext>
                </a:extLst>
              </a:tr>
              <a:tr h="37966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  первого этапа диспансеризации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п/п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проведено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ранее (в предшествующие 12 мес.)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отказы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патологические отклонения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596997"/>
                  </a:ext>
                </a:extLst>
              </a:tr>
              <a:tr h="17540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50" u="none" strike="noStrike" dirty="0">
                          <a:effectLst/>
                        </a:rPr>
                        <a:t> </a:t>
                      </a:r>
                      <a:endParaRPr lang="ru-RU" sz="10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732864"/>
                  </a:ext>
                </a:extLst>
              </a:tr>
              <a:tr h="508641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Опрос (анкетирование) на выявление хронических неинфекционных заболеваний, факторов риска их развития, потребления наркотических средств и психотропных веществ без назначения врача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14071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2692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434203"/>
                  </a:ext>
                </a:extLst>
              </a:tr>
              <a:tr h="31841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Антропометрия (измерение роста стоя, массы тела, окружности талии), расчет индекса массы тела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14071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2825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47550"/>
                  </a:ext>
                </a:extLst>
              </a:tr>
              <a:tr h="13878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Измерение артериального давления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14071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2228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0335862"/>
                  </a:ext>
                </a:extLst>
              </a:tr>
              <a:tr h="159208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Определение уровня общего холестерина в крови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930623"/>
                  </a:ext>
                </a:extLst>
              </a:tr>
              <a:tr h="269830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Определение уровня глюкозы в крови экспресс-методом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5489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4194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0106471"/>
                  </a:ext>
                </a:extLst>
              </a:tr>
              <a:tr h="290727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Определение относительного суммарного сердечно-сосудистого риска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5974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2009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60010"/>
                  </a:ext>
                </a:extLst>
              </a:tr>
              <a:tr h="282464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Определение абсолютного суммарного сердечно-сосудистого риска 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6497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1077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7342473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Электрокардиография (в покое)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5606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8465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56772"/>
                  </a:ext>
                </a:extLst>
              </a:tr>
              <a:tr h="508211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Осмотр фельдшером (акушеркой), включая взятие мазка (соскоба) с поверхности шейки матки (наружного маточного зева) и цервикального канала на цитологическое исследование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2918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4608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738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543224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Флюорография легких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6663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7408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0973908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Маммография обеих молочных желез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2691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2146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872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61688694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Клинический анализ крови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5452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4231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7371440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Клинический анализ крови развернутый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590743"/>
                  </a:ext>
                </a:extLst>
              </a:tr>
              <a:tr h="241763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Анализ крови биохимический общетерапевтический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2417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1971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622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195478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Общий анализ мочи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6900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7171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0112796"/>
                  </a:ext>
                </a:extLst>
              </a:tr>
              <a:tr h="184959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Исследование кала на скрытую кровь иммунохимическим методом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3073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3090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5541899"/>
                  </a:ext>
                </a:extLst>
              </a:tr>
              <a:tr h="419794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effectLst/>
                        </a:rPr>
                        <a:t>Ультразвуковое исследование (УЗИ) на предмет исключения новообразований органов брюшной полости, малого таза и аневризмы брюшной аорты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2075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2313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097181"/>
                  </a:ext>
                </a:extLst>
              </a:tr>
              <a:tr h="249382">
                <a:tc>
                  <a:txBody>
                    <a:bodyPr/>
                    <a:lstStyle/>
                    <a:p>
                      <a:pPr algn="l" fontAlgn="b"/>
                      <a:r>
                        <a:rPr lang="ru-RU" sz="850" u="none" strike="noStrike" dirty="0">
                          <a:effectLst/>
                        </a:rPr>
                        <a:t>Ультразвуковое исследование (УЗИ) в целях исключения аневризмы брюшной аорты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740548"/>
                  </a:ext>
                </a:extLst>
              </a:tr>
              <a:tr h="97881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Измерение внутриглазного давления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3506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5301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7260540"/>
                  </a:ext>
                </a:extLst>
              </a:tr>
              <a:tr h="139825">
                <a:tc>
                  <a:txBody>
                    <a:bodyPr/>
                    <a:lstStyle/>
                    <a:p>
                      <a:pPr algn="l" fontAlgn="t"/>
                      <a:r>
                        <a:rPr lang="ru-RU" sz="850" u="none" strike="noStrike" dirty="0">
                          <a:effectLst/>
                        </a:rPr>
                        <a:t>Прием (осмотр) врача-терапевта  (*)</a:t>
                      </a:r>
                      <a:endParaRPr lang="ru-RU" sz="85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14071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7794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49" marR="4849" marT="4849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991911"/>
                  </a:ext>
                </a:extLst>
              </a:tr>
            </a:tbl>
          </a:graphicData>
        </a:graphic>
      </p:graphicFrame>
      <p:sp>
        <p:nvSpPr>
          <p:cNvPr id="18" name="Управляющая кнопка: настраиваемая 17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445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Управляющая кнопка: настраиваемая 11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настраиваемая 12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rId5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34125253"/>
              </p:ext>
            </p:extLst>
          </p:nvPr>
        </p:nvGraphicFramePr>
        <p:xfrm>
          <a:off x="327533" y="706582"/>
          <a:ext cx="8567082" cy="5036343"/>
        </p:xfrm>
        <a:graphic>
          <a:graphicData uri="http://schemas.openxmlformats.org/drawingml/2006/table">
            <a:tbl>
              <a:tblPr firstRow="1" bandCol="1">
                <a:tableStyleId>{5C22544A-7EE6-4342-B048-85BDC9FD1C3A}</a:tableStyleId>
              </a:tblPr>
              <a:tblGrid>
                <a:gridCol w="2174598">
                  <a:extLst>
                    <a:ext uri="{9D8B030D-6E8A-4147-A177-3AD203B41FA5}">
                      <a16:colId xmlns:a16="http://schemas.microsoft.com/office/drawing/2014/main" val="418869939"/>
                    </a:ext>
                  </a:extLst>
                </a:gridCol>
                <a:gridCol w="507076">
                  <a:extLst>
                    <a:ext uri="{9D8B030D-6E8A-4147-A177-3AD203B41FA5}">
                      <a16:colId xmlns:a16="http://schemas.microsoft.com/office/drawing/2014/main" val="449115620"/>
                    </a:ext>
                  </a:extLst>
                </a:gridCol>
                <a:gridCol w="384713">
                  <a:extLst>
                    <a:ext uri="{9D8B030D-6E8A-4147-A177-3AD203B41FA5}">
                      <a16:colId xmlns:a16="http://schemas.microsoft.com/office/drawing/2014/main" val="3828873100"/>
                    </a:ext>
                  </a:extLst>
                </a:gridCol>
                <a:gridCol w="526338">
                  <a:extLst>
                    <a:ext uri="{9D8B030D-6E8A-4147-A177-3AD203B41FA5}">
                      <a16:colId xmlns:a16="http://schemas.microsoft.com/office/drawing/2014/main" val="153709356"/>
                    </a:ext>
                  </a:extLst>
                </a:gridCol>
                <a:gridCol w="444097">
                  <a:extLst>
                    <a:ext uri="{9D8B030D-6E8A-4147-A177-3AD203B41FA5}">
                      <a16:colId xmlns:a16="http://schemas.microsoft.com/office/drawing/2014/main" val="3671401082"/>
                    </a:ext>
                  </a:extLst>
                </a:gridCol>
                <a:gridCol w="432089">
                  <a:extLst>
                    <a:ext uri="{9D8B030D-6E8A-4147-A177-3AD203B41FA5}">
                      <a16:colId xmlns:a16="http://schemas.microsoft.com/office/drawing/2014/main" val="123327253"/>
                    </a:ext>
                  </a:extLst>
                </a:gridCol>
                <a:gridCol w="507076">
                  <a:extLst>
                    <a:ext uri="{9D8B030D-6E8A-4147-A177-3AD203B41FA5}">
                      <a16:colId xmlns:a16="http://schemas.microsoft.com/office/drawing/2014/main" val="211467279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3162355829"/>
                    </a:ext>
                  </a:extLst>
                </a:gridCol>
                <a:gridCol w="423949">
                  <a:extLst>
                    <a:ext uri="{9D8B030D-6E8A-4147-A177-3AD203B41FA5}">
                      <a16:colId xmlns:a16="http://schemas.microsoft.com/office/drawing/2014/main" val="3544939231"/>
                    </a:ext>
                  </a:extLst>
                </a:gridCol>
                <a:gridCol w="507076">
                  <a:extLst>
                    <a:ext uri="{9D8B030D-6E8A-4147-A177-3AD203B41FA5}">
                      <a16:colId xmlns:a16="http://schemas.microsoft.com/office/drawing/2014/main" val="422143267"/>
                    </a:ext>
                  </a:extLst>
                </a:gridCol>
                <a:gridCol w="407324">
                  <a:extLst>
                    <a:ext uri="{9D8B030D-6E8A-4147-A177-3AD203B41FA5}">
                      <a16:colId xmlns:a16="http://schemas.microsoft.com/office/drawing/2014/main" val="4244392061"/>
                    </a:ext>
                  </a:extLst>
                </a:gridCol>
                <a:gridCol w="407324">
                  <a:extLst>
                    <a:ext uri="{9D8B030D-6E8A-4147-A177-3AD203B41FA5}">
                      <a16:colId xmlns:a16="http://schemas.microsoft.com/office/drawing/2014/main" val="2105087076"/>
                    </a:ext>
                  </a:extLst>
                </a:gridCol>
                <a:gridCol w="432262">
                  <a:extLst>
                    <a:ext uri="{9D8B030D-6E8A-4147-A177-3AD203B41FA5}">
                      <a16:colId xmlns:a16="http://schemas.microsoft.com/office/drawing/2014/main" val="2571843241"/>
                    </a:ext>
                  </a:extLst>
                </a:gridCol>
                <a:gridCol w="440574">
                  <a:extLst>
                    <a:ext uri="{9D8B030D-6E8A-4147-A177-3AD203B41FA5}">
                      <a16:colId xmlns:a16="http://schemas.microsoft.com/office/drawing/2014/main" val="3466998920"/>
                    </a:ext>
                  </a:extLst>
                </a:gridCol>
                <a:gridCol w="515386">
                  <a:extLst>
                    <a:ext uri="{9D8B030D-6E8A-4147-A177-3AD203B41FA5}">
                      <a16:colId xmlns:a16="http://schemas.microsoft.com/office/drawing/2014/main" val="2672269739"/>
                    </a:ext>
                  </a:extLst>
                </a:gridCol>
              </a:tblGrid>
              <a:tr h="299258">
                <a:tc gridSpan="15">
                  <a:txBody>
                    <a:bodyPr/>
                    <a:lstStyle/>
                    <a:p>
                      <a:pPr algn="ctr" fontAlgn="ctr"/>
                      <a:r>
                        <a:rPr lang="ru-RU" sz="95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Таблица 4000. Сведения о выявленных отдельных факторах риска развития хронических неинфекционных заболеваний, не являющихся заболеваниями,  в соответствии с кодами МКБ-10 (**)</a:t>
                      </a:r>
                      <a:endParaRPr lang="ru-RU" sz="95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4765387"/>
                  </a:ext>
                </a:extLst>
              </a:tr>
              <a:tr h="36100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Фактора риска (наименование по МКБ-10)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МКБ-10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2315555"/>
                  </a:ext>
                </a:extLst>
              </a:tr>
              <a:tr h="28739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3115174"/>
                  </a:ext>
                </a:extLst>
              </a:tr>
              <a:tr h="1244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effectLst/>
                        </a:rPr>
                        <a:t>B</a:t>
                      </a:r>
                      <a:endParaRPr lang="en-US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2633386199"/>
                  </a:ext>
                </a:extLst>
              </a:tr>
              <a:tr h="381946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Повышенный уровень артериального давления (Повышенное кровяное давление при отсутствии диагноза гипертензии)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R03.0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316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607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1013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203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652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765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1620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1083858527"/>
                  </a:ext>
                </a:extLst>
              </a:tr>
              <a:tr h="2957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Гипергликемия неуточненная (Повышенное содержание глюкозы в крови) 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R73.9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304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484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1504452973"/>
                  </a:ext>
                </a:extLst>
              </a:tr>
              <a:tr h="25257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Избыточная масса тела (Анормальная прибавка массы тела)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R63.5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220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447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854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645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354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1294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515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1092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541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2148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1242329007"/>
                  </a:ext>
                </a:extLst>
              </a:tr>
              <a:tr h="19097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Курение табака (Употребление табака)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Z72.0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83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99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117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926591205"/>
                  </a:ext>
                </a:extLst>
              </a:tr>
              <a:tr h="295702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Риск пагубного потребления алкоголя (Употребление алкоголя)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Z72.1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2262395196"/>
                  </a:ext>
                </a:extLst>
              </a:tr>
              <a:tr h="41274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Риск потребления наркотических средств и психотропных веществ без назначения врача (Употребление наркотиков)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Z72.2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2473487349"/>
                  </a:ext>
                </a:extLst>
              </a:tr>
              <a:tr h="283380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Низкая физическая активность (Недостаток физической активности)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Z72.3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748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968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342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2058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926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1262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773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2961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1674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2230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1115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5019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34281619"/>
                  </a:ext>
                </a:extLst>
              </a:tr>
              <a:tr h="25873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Нерациональное питание (Неприемлемая диета и вредные привычки питания)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Z72.4</a:t>
                      </a:r>
                      <a:endParaRPr lang="en-US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1001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1285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2677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1119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1534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907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3560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2120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2819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1298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6237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376722632"/>
                  </a:ext>
                </a:extLst>
              </a:tr>
              <a:tr h="673644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Отягощенная наследственность по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злокач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новообразованиям (в семейном анамнезе (С\А) </a:t>
                      </a:r>
                      <a:r>
                        <a:rPr lang="ru-RU" sz="9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злокач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9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новообразование</a:t>
                      </a:r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)*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800" u="none" strike="noStrike" dirty="0">
                          <a:effectLst/>
                        </a:rPr>
                        <a:t>Z80,</a:t>
                      </a:r>
                      <a:br>
                        <a:rPr lang="pl-PL" sz="800" u="none" strike="noStrike" dirty="0">
                          <a:effectLst/>
                        </a:rPr>
                      </a:br>
                      <a:r>
                        <a:rPr lang="pl-PL" sz="800" u="none" strike="noStrike" dirty="0">
                          <a:effectLst/>
                        </a:rPr>
                        <a:t>Z82.3,</a:t>
                      </a:r>
                      <a:br>
                        <a:rPr lang="pl-PL" sz="800" u="none" strike="noStrike" dirty="0">
                          <a:effectLst/>
                        </a:rPr>
                      </a:br>
                      <a:r>
                        <a:rPr lang="pl-PL" sz="800" u="none" strike="noStrike" dirty="0">
                          <a:effectLst/>
                        </a:rPr>
                        <a:t>Z82.4,</a:t>
                      </a:r>
                      <a:br>
                        <a:rPr lang="pl-PL" sz="800" u="none" strike="noStrike" dirty="0">
                          <a:effectLst/>
                        </a:rPr>
                      </a:br>
                      <a:r>
                        <a:rPr lang="pl-PL" sz="800" u="none" strike="noStrike" dirty="0">
                          <a:effectLst/>
                        </a:rPr>
                        <a:t>Z82.5,</a:t>
                      </a:r>
                      <a:br>
                        <a:rPr lang="pl-PL" sz="800" u="none" strike="noStrike" dirty="0">
                          <a:effectLst/>
                        </a:rPr>
                      </a:br>
                      <a:r>
                        <a:rPr lang="pl-PL" sz="800" u="none" strike="noStrike" dirty="0" smtClean="0">
                          <a:effectLst/>
                        </a:rPr>
                        <a:t>Z83.3</a:t>
                      </a:r>
                      <a:endParaRPr lang="pl-PL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90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112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274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241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218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527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140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331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330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801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extLst>
                  <a:ext uri="{0D108BD9-81ED-4DB2-BD59-A6C34878D82A}">
                    <a16:rowId xmlns:a16="http://schemas.microsoft.com/office/drawing/2014/main" val="729867381"/>
                  </a:ext>
                </a:extLst>
              </a:tr>
              <a:tr h="277219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Высокий абсолютный суммарный сердечно-сосудистый риск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251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139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390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157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340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434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296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730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2402459"/>
                  </a:ext>
                </a:extLst>
              </a:tr>
              <a:tr h="264898">
                <a:tc>
                  <a:txBody>
                    <a:bodyPr/>
                    <a:lstStyle/>
                    <a:p>
                      <a:pPr algn="l" fontAlgn="t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Очень высокий абсолютный суммарный сердечно-сосудистый риск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81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74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155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 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109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172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144</a:t>
                      </a:r>
                      <a:endParaRPr lang="ru-RU" sz="8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183</a:t>
                      </a:r>
                      <a:endParaRPr lang="ru-RU" sz="8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327</a:t>
                      </a:r>
                      <a:endParaRPr lang="ru-RU" sz="1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869" marR="4869" marT="4869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2117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38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804" y="1346663"/>
            <a:ext cx="3493611" cy="4581602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0000"/>
              </a:lnSpc>
            </a:pPr>
            <a:r>
              <a:rPr lang="ru-RU" b="1" dirty="0" smtClean="0"/>
              <a:t>Обратите </a:t>
            </a:r>
            <a:r>
              <a:rPr lang="ru-RU" b="1" dirty="0"/>
              <a:t>внимание! </a:t>
            </a:r>
            <a:r>
              <a:rPr lang="ru-RU" dirty="0"/>
              <a:t>В Таблице 3000. Сведения о втором этапе диспансеризации определенных групп взрослого населения строки </a:t>
            </a:r>
            <a:r>
              <a:rPr lang="ru-RU" b="1" dirty="0"/>
              <a:t>1</a:t>
            </a:r>
            <a:r>
              <a:rPr lang="ru-RU" dirty="0"/>
              <a:t> (Дуплексное сканирование брахицефальных артерий), </a:t>
            </a:r>
            <a:r>
              <a:rPr lang="ru-RU" b="1" dirty="0"/>
              <a:t>3</a:t>
            </a:r>
            <a:r>
              <a:rPr lang="ru-RU" dirty="0"/>
              <a:t> (</a:t>
            </a:r>
            <a:r>
              <a:rPr lang="ru-RU" dirty="0" err="1"/>
              <a:t>Эзофагогастродуоденоскопия</a:t>
            </a:r>
            <a:r>
              <a:rPr lang="ru-RU" dirty="0"/>
              <a:t>), </a:t>
            </a:r>
            <a:r>
              <a:rPr lang="ru-RU" b="1" dirty="0"/>
              <a:t>6</a:t>
            </a:r>
            <a:r>
              <a:rPr lang="ru-RU" dirty="0"/>
              <a:t> (</a:t>
            </a:r>
            <a:r>
              <a:rPr lang="ru-RU" dirty="0" err="1"/>
              <a:t>Колоноскопия</a:t>
            </a:r>
            <a:r>
              <a:rPr lang="ru-RU" dirty="0"/>
              <a:t> </a:t>
            </a:r>
            <a:r>
              <a:rPr lang="ru-RU" dirty="0" smtClean="0"/>
              <a:t>или </a:t>
            </a:r>
            <a:r>
              <a:rPr lang="ru-RU" dirty="0" err="1" smtClean="0"/>
              <a:t>ректороманоскопия</a:t>
            </a:r>
            <a:r>
              <a:rPr lang="ru-RU" dirty="0" smtClean="0"/>
              <a:t>), </a:t>
            </a:r>
            <a:r>
              <a:rPr lang="ru-RU" b="1" dirty="0" smtClean="0"/>
              <a:t>8</a:t>
            </a:r>
            <a:r>
              <a:rPr lang="ru-RU" dirty="0" smtClean="0"/>
              <a:t> </a:t>
            </a:r>
            <a:r>
              <a:rPr lang="ru-RU" dirty="0"/>
              <a:t>(Спирометрия), </a:t>
            </a:r>
            <a:r>
              <a:rPr lang="ru-RU" b="1" dirty="0"/>
              <a:t>12</a:t>
            </a:r>
            <a:r>
              <a:rPr lang="ru-RU" dirty="0"/>
              <a:t> (Анализ крови на уровень содержания </a:t>
            </a:r>
            <a:r>
              <a:rPr lang="ru-RU" dirty="0" err="1"/>
              <a:t>простатспецифического</a:t>
            </a:r>
            <a:r>
              <a:rPr lang="ru-RU" dirty="0"/>
              <a:t> антигена), графы </a:t>
            </a:r>
            <a:r>
              <a:rPr lang="ru-RU" b="1" dirty="0"/>
              <a:t>2</a:t>
            </a:r>
            <a:r>
              <a:rPr lang="ru-RU" dirty="0"/>
              <a:t> (Проведено в рамках диспансеризации), </a:t>
            </a:r>
            <a:r>
              <a:rPr lang="ru-RU" b="1" dirty="0"/>
              <a:t>3 </a:t>
            </a:r>
            <a:r>
              <a:rPr lang="ru-RU" dirty="0"/>
              <a:t>(Проведено ранее (в предшествующие 12 мес.)  - </a:t>
            </a:r>
            <a:r>
              <a:rPr lang="ru-RU" b="1" dirty="0"/>
              <a:t>НЕ ЗАБЫВАТЬ ОТРАЖАТЬ ЛЮДЕЙ, ПРОШЕДШИХ ОБСЛЕДОВАНИЕ В РАМКАХ 2 ЭТАПА ДИСПАНСЕРИЗАЦИИ.</a:t>
            </a:r>
          </a:p>
          <a:p>
            <a:pPr>
              <a:lnSpc>
                <a:spcPct val="120000"/>
              </a:lnSpc>
            </a:pPr>
            <a:r>
              <a:rPr lang="ru-RU" dirty="0"/>
              <a:t>В строке </a:t>
            </a:r>
            <a:r>
              <a:rPr lang="ru-RU" b="1" dirty="0"/>
              <a:t>16</a:t>
            </a:r>
            <a:r>
              <a:rPr lang="ru-RU" dirty="0"/>
              <a:t> (Прием (осмотр) врача-терапевта) Графе </a:t>
            </a:r>
            <a:r>
              <a:rPr lang="ru-RU" b="1" dirty="0"/>
              <a:t>5</a:t>
            </a:r>
            <a:r>
              <a:rPr lang="ru-RU" dirty="0"/>
              <a:t> (Выявлено заболеваний)  - обязательно отображать ВСЕ диагнозы, выставленные терапевтом в конце 2 этапа диспансеризации, на основании проведенного </a:t>
            </a:r>
            <a:r>
              <a:rPr lang="ru-RU" dirty="0" err="1"/>
              <a:t>дообследования</a:t>
            </a:r>
            <a:r>
              <a:rPr lang="ru-RU" dirty="0"/>
              <a:t>.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11805" y="291547"/>
            <a:ext cx="3685876" cy="780795"/>
          </a:xfrm>
        </p:spPr>
        <p:txBody>
          <a:bodyPr>
            <a:normAutofit/>
          </a:bodyPr>
          <a:lstStyle/>
          <a:p>
            <a:r>
              <a:rPr lang="ru-RU" sz="2800" dirty="0"/>
              <a:t>Таблица </a:t>
            </a:r>
            <a:r>
              <a:rPr lang="ru-RU" sz="2800" dirty="0" smtClean="0"/>
              <a:t>3000</a:t>
            </a:r>
            <a:r>
              <a:rPr lang="ru-RU" sz="2800" dirty="0"/>
              <a:t>.</a:t>
            </a:r>
          </a:p>
        </p:txBody>
      </p:sp>
      <p:sp>
        <p:nvSpPr>
          <p:cNvPr id="7" name="Oval 65"/>
          <p:cNvSpPr>
            <a:spLocks noChangeArrowheads="1"/>
          </p:cNvSpPr>
          <p:nvPr/>
        </p:nvSpPr>
        <p:spPr bwMode="gray">
          <a:xfrm flipH="1">
            <a:off x="175939" y="470806"/>
            <a:ext cx="422275" cy="422275"/>
          </a:xfrm>
          <a:prstGeom prst="ellipse">
            <a:avLst/>
          </a:prstGeom>
          <a:gradFill rotWithShape="0">
            <a:gsLst>
              <a:gs pos="0">
                <a:srgbClr val="FCF71A"/>
              </a:gs>
              <a:gs pos="100000">
                <a:srgbClr val="FCF71A">
                  <a:gamma/>
                  <a:shade val="57255"/>
                  <a:invGamma/>
                </a:srgbClr>
              </a:gs>
            </a:gsLst>
            <a:path path="rect">
              <a:fillToRect t="100000" r="10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Text Box 68"/>
          <p:cNvSpPr txBox="1">
            <a:spLocks noChangeArrowheads="1"/>
          </p:cNvSpPr>
          <p:nvPr/>
        </p:nvSpPr>
        <p:spPr bwMode="gray">
          <a:xfrm>
            <a:off x="238804" y="49858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2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12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784" y="470804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7" name="Управляющая кнопка: настраиваемая 16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настраиваемая 17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настраиваемая 18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513" y="873184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944087"/>
              </p:ext>
            </p:extLst>
          </p:nvPr>
        </p:nvGraphicFramePr>
        <p:xfrm>
          <a:off x="3746006" y="416830"/>
          <a:ext cx="5238534" cy="5846816"/>
        </p:xfrm>
        <a:graphic>
          <a:graphicData uri="http://schemas.openxmlformats.org/drawingml/2006/table">
            <a:tbl>
              <a:tblPr firstRow="1" firstCol="1" lastRow="1">
                <a:tableStyleId>{5C22544A-7EE6-4342-B048-85BDC9FD1C3A}</a:tableStyleId>
              </a:tblPr>
              <a:tblGrid>
                <a:gridCol w="2055467">
                  <a:extLst>
                    <a:ext uri="{9D8B030D-6E8A-4147-A177-3AD203B41FA5}">
                      <a16:colId xmlns:a16="http://schemas.microsoft.com/office/drawing/2014/main" val="1397475013"/>
                    </a:ext>
                  </a:extLst>
                </a:gridCol>
                <a:gridCol w="225157">
                  <a:extLst>
                    <a:ext uri="{9D8B030D-6E8A-4147-A177-3AD203B41FA5}">
                      <a16:colId xmlns:a16="http://schemas.microsoft.com/office/drawing/2014/main" val="3387476848"/>
                    </a:ext>
                  </a:extLst>
                </a:gridCol>
                <a:gridCol w="671910">
                  <a:extLst>
                    <a:ext uri="{9D8B030D-6E8A-4147-A177-3AD203B41FA5}">
                      <a16:colId xmlns:a16="http://schemas.microsoft.com/office/drawing/2014/main" val="3457669561"/>
                    </a:ext>
                  </a:extLst>
                </a:gridCol>
                <a:gridCol w="581891">
                  <a:extLst>
                    <a:ext uri="{9D8B030D-6E8A-4147-A177-3AD203B41FA5}">
                      <a16:colId xmlns:a16="http://schemas.microsoft.com/office/drawing/2014/main" val="1934775308"/>
                    </a:ext>
                  </a:extLst>
                </a:gridCol>
                <a:gridCol w="687271">
                  <a:extLst>
                    <a:ext uri="{9D8B030D-6E8A-4147-A177-3AD203B41FA5}">
                      <a16:colId xmlns:a16="http://schemas.microsoft.com/office/drawing/2014/main" val="3368268221"/>
                    </a:ext>
                  </a:extLst>
                </a:gridCol>
                <a:gridCol w="368446">
                  <a:extLst>
                    <a:ext uri="{9D8B030D-6E8A-4147-A177-3AD203B41FA5}">
                      <a16:colId xmlns:a16="http://schemas.microsoft.com/office/drawing/2014/main" val="3684021955"/>
                    </a:ext>
                  </a:extLst>
                </a:gridCol>
                <a:gridCol w="648392">
                  <a:extLst>
                    <a:ext uri="{9D8B030D-6E8A-4147-A177-3AD203B41FA5}">
                      <a16:colId xmlns:a16="http://schemas.microsoft.com/office/drawing/2014/main" val="79789803"/>
                    </a:ext>
                  </a:extLst>
                </a:gridCol>
              </a:tblGrid>
              <a:tr h="198363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Таблица 3000. Сведения о втором этапе диспансеризации определенных групп взрослого населения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0064291"/>
                  </a:ext>
                </a:extLst>
              </a:tr>
              <a:tr h="68278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Медицинское мероприятие второго этапа диспансеризации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Выявлено показание к дополнительному обследованию 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выполненных медицинских мероприятий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Отказы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Выявлено заболеваний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0414106"/>
                  </a:ext>
                </a:extLst>
              </a:tr>
              <a:tr h="52250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рамках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диспансе-ризации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проведено ранее (в предшествую-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щие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12 мес.)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172194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 dirty="0">
                          <a:effectLst/>
                        </a:rPr>
                        <a:t>A</a:t>
                      </a:r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542967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Дуплексное сканирование брахицефальных артерий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3213951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врачом-неврологом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461992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Эзофагогастродуоденоскопия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78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465415"/>
                  </a:ext>
                </a:extLst>
              </a:tr>
              <a:tr h="28457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врачом-хирургом или врачом-урологом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4486115"/>
                  </a:ext>
                </a:extLst>
              </a:tr>
              <a:tr h="2766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врачом-хирургом или врачом-</a:t>
                      </a:r>
                      <a:r>
                        <a:rPr lang="ru-RU" sz="800" u="none" strike="noStrike" dirty="0" err="1">
                          <a:effectLst/>
                        </a:rPr>
                        <a:t>колопроктологом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162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80652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 err="1">
                          <a:effectLst/>
                        </a:rPr>
                        <a:t>Колоноскопия</a:t>
                      </a:r>
                      <a:r>
                        <a:rPr lang="ru-RU" sz="800" u="none" strike="noStrike" dirty="0">
                          <a:effectLst/>
                        </a:rPr>
                        <a:t> или </a:t>
                      </a:r>
                      <a:r>
                        <a:rPr lang="ru-RU" sz="800" u="none" strike="noStrike" dirty="0" err="1">
                          <a:effectLst/>
                        </a:rPr>
                        <a:t>ректороманоскопия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239168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Определение липидного спектра крови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242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191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123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4907129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Спирометрия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293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25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9445424"/>
                  </a:ext>
                </a:extLst>
              </a:tr>
              <a:tr h="341489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врачом-акушером-гинекологом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950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824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7016639"/>
                  </a:ext>
                </a:extLst>
              </a:tr>
              <a:tr h="42912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Определение концентрации </a:t>
                      </a:r>
                      <a:r>
                        <a:rPr lang="ru-RU" sz="800" u="none" strike="noStrike" dirty="0" err="1">
                          <a:effectLst/>
                        </a:rPr>
                        <a:t>гликированного</a:t>
                      </a:r>
                      <a:r>
                        <a:rPr lang="ru-RU" sz="800" u="none" strike="noStrike" dirty="0">
                          <a:effectLst/>
                        </a:rPr>
                        <a:t> гемоглобина в крови или тест на толерантность к глюкозе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5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6029825"/>
                  </a:ext>
                </a:extLst>
              </a:tr>
              <a:tr h="2885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</a:t>
                      </a:r>
                      <a:r>
                        <a:rPr lang="ru-RU" sz="800" u="none" strike="noStrike" dirty="0" err="1">
                          <a:effectLst/>
                        </a:rPr>
                        <a:t>оториноларингологом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11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4559955"/>
                  </a:ext>
                </a:extLst>
              </a:tr>
              <a:tr h="3560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Анализ крови на уровень содержания </a:t>
                      </a:r>
                      <a:r>
                        <a:rPr lang="ru-RU" sz="800" u="none" strike="noStrike" dirty="0" err="1">
                          <a:effectLst/>
                        </a:rPr>
                        <a:t>простатспецифического</a:t>
                      </a:r>
                      <a:r>
                        <a:rPr lang="ru-RU" sz="800" u="none" strike="noStrike" dirty="0">
                          <a:effectLst/>
                        </a:rPr>
                        <a:t> антигена 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734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9853608"/>
                  </a:ext>
                </a:extLst>
              </a:tr>
              <a:tr h="35602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Осмотр (консультация) врачом-офтальмологом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80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9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424995"/>
                  </a:ext>
                </a:extLst>
              </a:tr>
              <a:tr h="34875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Индивидуальное углубленное профилактическое консультирование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4336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2300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val="1377463667"/>
                  </a:ext>
                </a:extLst>
              </a:tr>
              <a:tr h="26615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Групповое профилактическое консультирование (школа пациента)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15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3961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1800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 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/>
                </a:tc>
                <a:extLst>
                  <a:ext uri="{0D108BD9-81ED-4DB2-BD59-A6C34878D82A}">
                    <a16:rowId xmlns:a16="http://schemas.microsoft.com/office/drawing/2014/main" val="4166451253"/>
                  </a:ext>
                </a:extLst>
              </a:tr>
              <a:tr h="14788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u="none" strike="noStrike" dirty="0">
                          <a:effectLst/>
                        </a:rPr>
                        <a:t>Прием (осмотр) врача-терапевта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16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8297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4244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>
                          <a:effectLst/>
                        </a:rPr>
                        <a:t>0</a:t>
                      </a:r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2228723"/>
                  </a:ext>
                </a:extLst>
              </a:tr>
              <a:tr h="172160">
                <a:tc>
                  <a:txBody>
                    <a:bodyPr/>
                    <a:lstStyle/>
                    <a:p>
                      <a:pPr algn="ctr" fontAlgn="t"/>
                      <a:r>
                        <a:rPr lang="ru-RU" sz="90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17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19376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9852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51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1184</a:t>
                      </a:r>
                      <a:endParaRPr lang="ru-RU" sz="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5512" marR="5512" marT="551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62411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3068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82884" y="1269446"/>
            <a:ext cx="2768134" cy="40934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b="1" dirty="0" smtClean="0"/>
              <a:t>Обратите внимание! </a:t>
            </a:r>
            <a:r>
              <a:rPr lang="ru-RU" sz="1300" dirty="0" smtClean="0"/>
              <a:t>В Таблице 5000 </a:t>
            </a:r>
            <a:r>
              <a:rPr lang="ru-RU" sz="1300" b="1" dirty="0" smtClean="0"/>
              <a:t>ВСЕ</a:t>
            </a:r>
            <a:r>
              <a:rPr lang="ru-RU" sz="1300" dirty="0" smtClean="0"/>
              <a:t> пациенты с выявленным и злокачественными новообразованиями (Строки </a:t>
            </a:r>
            <a:r>
              <a:rPr lang="ru-RU" sz="1300" b="1" dirty="0" smtClean="0"/>
              <a:t>2.1, 2.2,2.3,2.4,2.5, 2.6, 2.7, 2.8, 2.9, 2.10, 2.11, 2.12 и 2.13</a:t>
            </a:r>
            <a:r>
              <a:rPr lang="ru-RU" sz="1300" dirty="0" smtClean="0"/>
              <a:t>) и с сахарным диабетом ( Строка </a:t>
            </a:r>
            <a:r>
              <a:rPr lang="ru-RU" sz="1300" b="1" dirty="0" smtClean="0"/>
              <a:t>4.1</a:t>
            </a:r>
            <a:r>
              <a:rPr lang="ru-RU" sz="1300" dirty="0" smtClean="0"/>
              <a:t>)  должны состоять на диспансерном учете. </a:t>
            </a:r>
          </a:p>
          <a:p>
            <a:endParaRPr lang="ru-RU" sz="13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300" dirty="0" smtClean="0"/>
              <a:t>Также в Таблице 5001.  Сведения о впервые выявленных при проведении диспансеризации заболеваниях (случаев), данные категории граждан должны максимально быстро после установления заболевания быть поставлены на диспансерный учёт.</a:t>
            </a:r>
            <a:endParaRPr lang="ru-RU" sz="1300" dirty="0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11805" y="291547"/>
            <a:ext cx="3685876" cy="7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Таблица 5000.</a:t>
            </a:r>
            <a:endParaRPr lang="ru-RU" sz="2800" dirty="0"/>
          </a:p>
        </p:txBody>
      </p:sp>
      <p:sp>
        <p:nvSpPr>
          <p:cNvPr id="11" name="Oval 74"/>
          <p:cNvSpPr>
            <a:spLocks noChangeArrowheads="1"/>
          </p:cNvSpPr>
          <p:nvPr/>
        </p:nvSpPr>
        <p:spPr bwMode="gray">
          <a:xfrm flipH="1">
            <a:off x="208580" y="480331"/>
            <a:ext cx="403225" cy="403225"/>
          </a:xfrm>
          <a:prstGeom prst="ellipse">
            <a:avLst/>
          </a:prstGeom>
          <a:gradFill rotWithShape="0">
            <a:gsLst>
              <a:gs pos="0">
                <a:srgbClr val="10E470">
                  <a:gamma/>
                  <a:shade val="63529"/>
                  <a:invGamma/>
                </a:srgbClr>
              </a:gs>
              <a:gs pos="100000">
                <a:srgbClr val="10E470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Text Box 76"/>
          <p:cNvSpPr txBox="1">
            <a:spLocks noChangeArrowheads="1"/>
          </p:cNvSpPr>
          <p:nvPr/>
        </p:nvSpPr>
        <p:spPr bwMode="gray">
          <a:xfrm>
            <a:off x="254618" y="479596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3</a:t>
            </a:r>
          </a:p>
        </p:txBody>
      </p:sp>
      <p:pic>
        <p:nvPicPr>
          <p:cNvPr id="15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0" y="479596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0" name="Управляющая кнопка: настраиваемая 19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Управляющая кнопка: настраиваемая 20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настраиваемая 21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61" y="846309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66928350"/>
              </p:ext>
            </p:extLst>
          </p:nvPr>
        </p:nvGraphicFramePr>
        <p:xfrm>
          <a:off x="2916797" y="66501"/>
          <a:ext cx="6148286" cy="67460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76289">
                  <a:extLst>
                    <a:ext uri="{9D8B030D-6E8A-4147-A177-3AD203B41FA5}">
                      <a16:colId xmlns:a16="http://schemas.microsoft.com/office/drawing/2014/main" val="989072424"/>
                    </a:ext>
                  </a:extLst>
                </a:gridCol>
                <a:gridCol w="573578">
                  <a:extLst>
                    <a:ext uri="{9D8B030D-6E8A-4147-A177-3AD203B41FA5}">
                      <a16:colId xmlns:a16="http://schemas.microsoft.com/office/drawing/2014/main" val="3077126015"/>
                    </a:ext>
                  </a:extLst>
                </a:gridCol>
                <a:gridCol w="315883">
                  <a:extLst>
                    <a:ext uri="{9D8B030D-6E8A-4147-A177-3AD203B41FA5}">
                      <a16:colId xmlns:a16="http://schemas.microsoft.com/office/drawing/2014/main" val="1154518651"/>
                    </a:ext>
                  </a:extLst>
                </a:gridCol>
                <a:gridCol w="241069">
                  <a:extLst>
                    <a:ext uri="{9D8B030D-6E8A-4147-A177-3AD203B41FA5}">
                      <a16:colId xmlns:a16="http://schemas.microsoft.com/office/drawing/2014/main" val="17671523"/>
                    </a:ext>
                  </a:extLst>
                </a:gridCol>
                <a:gridCol w="241069">
                  <a:extLst>
                    <a:ext uri="{9D8B030D-6E8A-4147-A177-3AD203B41FA5}">
                      <a16:colId xmlns:a16="http://schemas.microsoft.com/office/drawing/2014/main" val="4178556662"/>
                    </a:ext>
                  </a:extLst>
                </a:gridCol>
                <a:gridCol w="299258">
                  <a:extLst>
                    <a:ext uri="{9D8B030D-6E8A-4147-A177-3AD203B41FA5}">
                      <a16:colId xmlns:a16="http://schemas.microsoft.com/office/drawing/2014/main" val="2269445231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3348484941"/>
                    </a:ext>
                  </a:extLst>
                </a:gridCol>
                <a:gridCol w="249382">
                  <a:extLst>
                    <a:ext uri="{9D8B030D-6E8A-4147-A177-3AD203B41FA5}">
                      <a16:colId xmlns:a16="http://schemas.microsoft.com/office/drawing/2014/main" val="3831461792"/>
                    </a:ext>
                  </a:extLst>
                </a:gridCol>
                <a:gridCol w="232756">
                  <a:extLst>
                    <a:ext uri="{9D8B030D-6E8A-4147-A177-3AD203B41FA5}">
                      <a16:colId xmlns:a16="http://schemas.microsoft.com/office/drawing/2014/main" val="3490450819"/>
                    </a:ext>
                  </a:extLst>
                </a:gridCol>
                <a:gridCol w="324196">
                  <a:extLst>
                    <a:ext uri="{9D8B030D-6E8A-4147-A177-3AD203B41FA5}">
                      <a16:colId xmlns:a16="http://schemas.microsoft.com/office/drawing/2014/main" val="1675497311"/>
                    </a:ext>
                  </a:extLst>
                </a:gridCol>
                <a:gridCol w="224444">
                  <a:extLst>
                    <a:ext uri="{9D8B030D-6E8A-4147-A177-3AD203B41FA5}">
                      <a16:colId xmlns:a16="http://schemas.microsoft.com/office/drawing/2014/main" val="1271235954"/>
                    </a:ext>
                  </a:extLst>
                </a:gridCol>
                <a:gridCol w="191193">
                  <a:extLst>
                    <a:ext uri="{9D8B030D-6E8A-4147-A177-3AD203B41FA5}">
                      <a16:colId xmlns:a16="http://schemas.microsoft.com/office/drawing/2014/main" val="902466999"/>
                    </a:ext>
                  </a:extLst>
                </a:gridCol>
                <a:gridCol w="207818">
                  <a:extLst>
                    <a:ext uri="{9D8B030D-6E8A-4147-A177-3AD203B41FA5}">
                      <a16:colId xmlns:a16="http://schemas.microsoft.com/office/drawing/2014/main" val="3695256557"/>
                    </a:ext>
                  </a:extLst>
                </a:gridCol>
                <a:gridCol w="290945">
                  <a:extLst>
                    <a:ext uri="{9D8B030D-6E8A-4147-A177-3AD203B41FA5}">
                      <a16:colId xmlns:a16="http://schemas.microsoft.com/office/drawing/2014/main" val="403131558"/>
                    </a:ext>
                  </a:extLst>
                </a:gridCol>
                <a:gridCol w="357449">
                  <a:extLst>
                    <a:ext uri="{9D8B030D-6E8A-4147-A177-3AD203B41FA5}">
                      <a16:colId xmlns:a16="http://schemas.microsoft.com/office/drawing/2014/main" val="1353144109"/>
                    </a:ext>
                  </a:extLst>
                </a:gridCol>
                <a:gridCol w="548637">
                  <a:extLst>
                    <a:ext uri="{9D8B030D-6E8A-4147-A177-3AD203B41FA5}">
                      <a16:colId xmlns:a16="http://schemas.microsoft.com/office/drawing/2014/main" val="3866254016"/>
                    </a:ext>
                  </a:extLst>
                </a:gridCol>
              </a:tblGrid>
              <a:tr h="60355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Таблица 5000.  Сведения о выявленных при проведении диспансеризации заболеваниях (случаев)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7510358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3890049"/>
                  </a:ext>
                </a:extLst>
              </a:tr>
              <a:tr h="36042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Заболевание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МКБ-10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39 –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Старше 60 лет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Установлено диспансерное наблюдение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3816904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7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7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676097"/>
                  </a:ext>
                </a:extLst>
              </a:tr>
              <a:tr h="1711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Некоторые инфекционные и паразитарные болезни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А00-В99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ru-RU" sz="7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130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141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277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31542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 туберкулез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А15-А19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extLst>
                  <a:ext uri="{0D108BD9-81ED-4DB2-BD59-A6C34878D82A}">
                    <a16:rowId xmlns:a16="http://schemas.microsoft.com/office/drawing/2014/main" val="3442658435"/>
                  </a:ext>
                </a:extLst>
              </a:tr>
              <a:tr h="8952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Новообразования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C00-D48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ru-RU" sz="7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135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172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166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307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181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9409353"/>
                  </a:ext>
                </a:extLst>
              </a:tr>
              <a:tr h="350744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 злокачественные новообразования и новообразования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in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situ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C00- D09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103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9632657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 пищевода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С15, </a:t>
                      </a:r>
                      <a:r>
                        <a:rPr lang="en-US" sz="700" u="none" strike="noStrike" dirty="0">
                          <a:effectLst/>
                        </a:rPr>
                        <a:t>D00.1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2211878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С15, </a:t>
                      </a:r>
                      <a:r>
                        <a:rPr lang="en-US" sz="700" u="none" strike="noStrike" dirty="0">
                          <a:effectLst/>
                        </a:rPr>
                        <a:t>D00.1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2.2.1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98334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желудка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С16, </a:t>
                      </a:r>
                      <a:r>
                        <a:rPr lang="en-US" sz="700" u="none" strike="noStrike" dirty="0">
                          <a:effectLst/>
                        </a:rPr>
                        <a:t>D00.2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2.3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264872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С16, </a:t>
                      </a:r>
                      <a:r>
                        <a:rPr lang="en-US" sz="700" u="none" strike="noStrike" dirty="0">
                          <a:effectLst/>
                        </a:rPr>
                        <a:t>D00.2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2.3.1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9109637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ободочной кишки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С18, </a:t>
                      </a:r>
                      <a:r>
                        <a:rPr lang="en-US" sz="700" u="none" strike="noStrike" dirty="0">
                          <a:effectLst/>
                        </a:rPr>
                        <a:t>D01.0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251842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С18, </a:t>
                      </a:r>
                      <a:r>
                        <a:rPr lang="en-US" sz="700" u="none" strike="noStrike" dirty="0">
                          <a:effectLst/>
                        </a:rPr>
                        <a:t>D01.0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2.4.1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08917"/>
                  </a:ext>
                </a:extLst>
              </a:tr>
              <a:tr h="32588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ректосигмоидного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соединения, прямой кишки, заднего прохода (ануса) и анального канала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С19-С21 </a:t>
                      </a:r>
                      <a:r>
                        <a:rPr lang="en-US" sz="700" u="none" strike="noStrike" dirty="0">
                          <a:effectLst/>
                        </a:rPr>
                        <a:t>D01.1-D01.3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14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003919"/>
                  </a:ext>
                </a:extLst>
              </a:tr>
              <a:tr h="18101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С19-С21 </a:t>
                      </a:r>
                      <a:r>
                        <a:rPr lang="en-US" sz="700" u="none" strike="noStrike">
                          <a:effectLst/>
                        </a:rPr>
                        <a:t>D01.1-D01.3</a:t>
                      </a:r>
                      <a:endParaRPr lang="en-US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2.5.1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5866469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поджелудочной железы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С25 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2.6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5715874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С25 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2.6.1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588966"/>
                  </a:ext>
                </a:extLst>
              </a:tr>
              <a:tr h="228545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трахеи, бронхов и легкого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С33, 34, </a:t>
                      </a:r>
                      <a:r>
                        <a:rPr lang="en-US" sz="700" u="none" strike="noStrike">
                          <a:effectLst/>
                        </a:rPr>
                        <a:t>D02.1-D02.2</a:t>
                      </a:r>
                      <a:endParaRPr lang="en-US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2.7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5238555"/>
                  </a:ext>
                </a:extLst>
              </a:tr>
              <a:tr h="1995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С33, 34, </a:t>
                      </a:r>
                      <a:r>
                        <a:rPr lang="en-US" sz="700" u="none" strike="noStrike" dirty="0">
                          <a:effectLst/>
                        </a:rPr>
                        <a:t>D02.1-D02.2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2.7.1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2769723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молочной железы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С50, </a:t>
                      </a:r>
                      <a:r>
                        <a:rPr lang="en-US" sz="700" u="none" strike="noStrike" dirty="0">
                          <a:effectLst/>
                        </a:rPr>
                        <a:t>D05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2.8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571319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С50, </a:t>
                      </a:r>
                      <a:r>
                        <a:rPr lang="en-US" sz="700" u="none" strike="noStrike" dirty="0">
                          <a:effectLst/>
                        </a:rPr>
                        <a:t>D05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2.8.1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670372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шейки матки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С53, </a:t>
                      </a:r>
                      <a:r>
                        <a:rPr lang="en-US" sz="700" u="none" strike="noStrike" dirty="0">
                          <a:effectLst/>
                        </a:rPr>
                        <a:t>D06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2.9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467566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С53, </a:t>
                      </a:r>
                      <a:r>
                        <a:rPr lang="en-US" sz="700" u="none" strike="noStrike" dirty="0">
                          <a:effectLst/>
                        </a:rPr>
                        <a:t>D06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2.9.1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405042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тела матки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С54 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2.10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9461474"/>
                  </a:ext>
                </a:extLst>
              </a:tr>
              <a:tr h="784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С54 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2.10.1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000258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яичника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С56 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8861951"/>
                  </a:ext>
                </a:extLst>
              </a:tr>
              <a:tr h="101817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С56 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2.11.1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 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414933"/>
                  </a:ext>
                </a:extLst>
              </a:tr>
              <a:tr h="8772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предстательной железы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С61, </a:t>
                      </a:r>
                      <a:r>
                        <a:rPr lang="en-US" sz="700" u="none" strike="noStrike" dirty="0">
                          <a:effectLst/>
                        </a:rPr>
                        <a:t>D07.5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2.12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4390"/>
                  </a:ext>
                </a:extLst>
              </a:tr>
              <a:tr h="161098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С61, </a:t>
                      </a:r>
                      <a:r>
                        <a:rPr lang="en-US" sz="700" u="none" strike="noStrike" dirty="0">
                          <a:effectLst/>
                        </a:rPr>
                        <a:t>D07.5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2.12.1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 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2543832"/>
                  </a:ext>
                </a:extLst>
              </a:tr>
              <a:tr h="12074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почки, кроме почечной лоханки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С64 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2.13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0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18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4868643"/>
                  </a:ext>
                </a:extLst>
              </a:tr>
              <a:tr h="12420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в 1-2 стадии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С64 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2.13.1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8876500"/>
                  </a:ext>
                </a:extLst>
              </a:tr>
              <a:tr h="423740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Болезни крови, кроветворных органов и отдельные нарушения, вовлекающие иммунный механизм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D50-D89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ru-RU" sz="7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ru-RU" sz="700" b="0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4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169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291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181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318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216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2368619"/>
                  </a:ext>
                </a:extLst>
              </a:tr>
              <a:tr h="493766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 анемии, связанные с питанием, гемолитические анемии, </a:t>
                      </a:r>
                      <a:r>
                        <a:rPr lang="ru-RU" sz="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апластические</a:t>
                      </a:r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и другие анемии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700" u="none" strike="noStrike" dirty="0">
                          <a:effectLst/>
                        </a:rPr>
                        <a:t>D50-D64 </a:t>
                      </a:r>
                      <a:endParaRPr lang="en-US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17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87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240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149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95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257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119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extLst>
                  <a:ext uri="{0D108BD9-81ED-4DB2-BD59-A6C34878D82A}">
                    <a16:rowId xmlns:a16="http://schemas.microsoft.com/office/drawing/2014/main" val="1760969400"/>
                  </a:ext>
                </a:extLst>
              </a:tr>
              <a:tr h="337861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Болезни эндокринной системы, расстройства питания и нарушения обмена веществ </a:t>
                      </a:r>
                      <a:endParaRPr lang="ru-RU" sz="800" b="1" i="0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Е00-Е90 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700" b="1" i="1" u="none" strike="noStrik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135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506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308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949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229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1026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654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1909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364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1532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962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2858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1259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2460463"/>
                  </a:ext>
                </a:extLst>
              </a:tr>
              <a:tr h="171102">
                <a:tc>
                  <a:txBody>
                    <a:bodyPr/>
                    <a:lstStyle/>
                    <a:p>
                      <a:pPr algn="l" fontAlgn="t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том числе: сахарный диабет 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Е10-Е14 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4.1</a:t>
                      </a:r>
                      <a:endParaRPr lang="ru-RU" sz="7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192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126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334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13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301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365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679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29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493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>
                          <a:effectLst/>
                        </a:rPr>
                        <a:t>491</a:t>
                      </a:r>
                      <a:endParaRPr lang="ru-RU" sz="700" b="0" i="0" u="none" strike="noStrike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700" u="none" strike="noStrike" dirty="0">
                          <a:effectLst/>
                        </a:rPr>
                        <a:t>1013</a:t>
                      </a:r>
                      <a:endParaRPr lang="ru-RU" sz="700" b="0" i="0" u="none" strike="noStrike" dirty="0">
                        <a:solidFill>
                          <a:srgbClr val="0C0C0C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1013</a:t>
                      </a:r>
                      <a:endParaRPr lang="ru-RU" sz="8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552" marR="3552" marT="3552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0199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425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gray">
          <a:xfrm>
            <a:off x="1365635" y="15523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48309" y="1954742"/>
            <a:ext cx="8432334" cy="326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805" y="291547"/>
            <a:ext cx="3685876" cy="7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Таблица </a:t>
            </a:r>
            <a:r>
              <a:rPr lang="en-US" sz="2800" dirty="0" smtClean="0"/>
              <a:t>5001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8158" y="1513542"/>
            <a:ext cx="7464829" cy="1248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en-US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</a:t>
            </a:r>
            <a:r>
              <a:rPr lang="ru-RU" alt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привести в соответствие данные в ПК «Медведь» форма №131 Таблица 5001 и данные в программе МЕДСТАТ форма 12 Таблица </a:t>
            </a:r>
            <a:r>
              <a:rPr lang="ru-RU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3001</a:t>
            </a:r>
            <a:r>
              <a:rPr lang="en-US" alt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altLang="ru-RU" sz="2800" dirty="0">
              <a:latin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82"/>
          <p:cNvSpPr>
            <a:spLocks noChangeArrowheads="1"/>
          </p:cNvSpPr>
          <p:nvPr/>
        </p:nvSpPr>
        <p:spPr bwMode="gray">
          <a:xfrm flipH="1">
            <a:off x="208580" y="480331"/>
            <a:ext cx="403225" cy="403225"/>
          </a:xfrm>
          <a:prstGeom prst="ellipse">
            <a:avLst/>
          </a:prstGeom>
          <a:gradFill rotWithShape="0">
            <a:gsLst>
              <a:gs pos="0">
                <a:srgbClr val="CA55F9">
                  <a:gamma/>
                  <a:shade val="63529"/>
                  <a:invGamma/>
                </a:srgbClr>
              </a:gs>
              <a:gs pos="100000">
                <a:srgbClr val="CA55F9">
                  <a:alpha val="85001"/>
                </a:srgbClr>
              </a:gs>
            </a:gsLst>
            <a:lin ang="189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52400" dir="16200000" sy="-100000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623" y="4972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FFFF"/>
                </a:solidFill>
              </a:rPr>
              <a:t>4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80" y="477692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Управляющая кнопка: настраиваемая 24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9" y="852598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Управляющая кнопка: настраиваемая 31">
            <a:hlinkClick r:id="" action="ppaction://hlinkshowjump?jump=firstslide" highlightClick="1"/>
          </p:cNvPr>
          <p:cNvSpPr/>
          <p:nvPr/>
        </p:nvSpPr>
        <p:spPr>
          <a:xfrm>
            <a:off x="7997844" y="6138555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8639333"/>
              </p:ext>
            </p:extLst>
          </p:nvPr>
        </p:nvGraphicFramePr>
        <p:xfrm>
          <a:off x="1133685" y="3141836"/>
          <a:ext cx="6239704" cy="10509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70357">
                  <a:extLst>
                    <a:ext uri="{9D8B030D-6E8A-4147-A177-3AD203B41FA5}">
                      <a16:colId xmlns:a16="http://schemas.microsoft.com/office/drawing/2014/main" val="1942430326"/>
                    </a:ext>
                  </a:extLst>
                </a:gridCol>
                <a:gridCol w="578796">
                  <a:extLst>
                    <a:ext uri="{9D8B030D-6E8A-4147-A177-3AD203B41FA5}">
                      <a16:colId xmlns:a16="http://schemas.microsoft.com/office/drawing/2014/main" val="3603191952"/>
                    </a:ext>
                  </a:extLst>
                </a:gridCol>
                <a:gridCol w="790551">
                  <a:extLst>
                    <a:ext uri="{9D8B030D-6E8A-4147-A177-3AD203B41FA5}">
                      <a16:colId xmlns:a16="http://schemas.microsoft.com/office/drawing/2014/main" val="3618532651"/>
                    </a:ext>
                  </a:extLst>
                </a:gridCol>
              </a:tblGrid>
              <a:tr h="3333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Наименование показателя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№ стр.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Кол-во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6421830"/>
                  </a:ext>
                </a:extLst>
              </a:tr>
              <a:tr h="4857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Заболевания, выявленные впервые в жизни при проведении дополнительной диспансеризации (определенных групп взрослого населения)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578369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из них взято под диспансерное наблюдение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1819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21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gray">
          <a:xfrm>
            <a:off x="1365635" y="15523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48309" y="1954742"/>
            <a:ext cx="8432334" cy="326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805" y="291547"/>
            <a:ext cx="3685876" cy="7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Таблица 6000.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8158" y="1513542"/>
            <a:ext cx="7464829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Обратите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 Таблице 6000.  Сведения об установленных при проведении диспансеризации предварительных диагнозах (случаев), графа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(Из них направлено на дополнительное обследование, не входящее в объем диспансеризации). Не забывать своевременно вносить данные о </a:t>
            </a:r>
            <a:r>
              <a:rPr lang="ru-RU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людях, 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направленных на дополнительное обследование, иначе получается, что предварительно диагноз выставлен, а для его уточнения или опровержения ничего не предпринимается.</a:t>
            </a:r>
          </a:p>
        </p:txBody>
      </p:sp>
      <p:sp>
        <p:nvSpPr>
          <p:cNvPr id="13" name="Oval 82"/>
          <p:cNvSpPr>
            <a:spLocks noChangeArrowheads="1"/>
          </p:cNvSpPr>
          <p:nvPr/>
        </p:nvSpPr>
        <p:spPr bwMode="gray">
          <a:xfrm flipH="1">
            <a:off x="208580" y="480331"/>
            <a:ext cx="403225" cy="403225"/>
          </a:xfrm>
          <a:prstGeom prst="ellipse">
            <a:avLst/>
          </a:prstGeom>
          <a:solidFill>
            <a:srgbClr val="00B0F0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623" y="4972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>5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0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2" y="477218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Управляющая кнопка: настраиваемая 24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9" y="852598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Управляющая кнопка: настраиваемая 31">
            <a:hlinkClick r:id="" action="ppaction://hlinkshowjump?jump=firstslide" highlightClick="1"/>
          </p:cNvPr>
          <p:cNvSpPr/>
          <p:nvPr/>
        </p:nvSpPr>
        <p:spPr>
          <a:xfrm>
            <a:off x="7997844" y="6138555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0292737"/>
              </p:ext>
            </p:extLst>
          </p:nvPr>
        </p:nvGraphicFramePr>
        <p:xfrm>
          <a:off x="548309" y="3699164"/>
          <a:ext cx="7886699" cy="131702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03725">
                  <a:extLst>
                    <a:ext uri="{9D8B030D-6E8A-4147-A177-3AD203B41FA5}">
                      <a16:colId xmlns:a16="http://schemas.microsoft.com/office/drawing/2014/main" val="1562582129"/>
                    </a:ext>
                  </a:extLst>
                </a:gridCol>
                <a:gridCol w="640232">
                  <a:extLst>
                    <a:ext uri="{9D8B030D-6E8A-4147-A177-3AD203B41FA5}">
                      <a16:colId xmlns:a16="http://schemas.microsoft.com/office/drawing/2014/main" val="3106208911"/>
                    </a:ext>
                  </a:extLst>
                </a:gridCol>
                <a:gridCol w="271880">
                  <a:extLst>
                    <a:ext uri="{9D8B030D-6E8A-4147-A177-3AD203B41FA5}">
                      <a16:colId xmlns:a16="http://schemas.microsoft.com/office/drawing/2014/main" val="1573902438"/>
                    </a:ext>
                  </a:extLst>
                </a:gridCol>
                <a:gridCol w="456056">
                  <a:extLst>
                    <a:ext uri="{9D8B030D-6E8A-4147-A177-3AD203B41FA5}">
                      <a16:colId xmlns:a16="http://schemas.microsoft.com/office/drawing/2014/main" val="2284038822"/>
                    </a:ext>
                  </a:extLst>
                </a:gridCol>
                <a:gridCol w="414397">
                  <a:extLst>
                    <a:ext uri="{9D8B030D-6E8A-4147-A177-3AD203B41FA5}">
                      <a16:colId xmlns:a16="http://schemas.microsoft.com/office/drawing/2014/main" val="3303488443"/>
                    </a:ext>
                  </a:extLst>
                </a:gridCol>
                <a:gridCol w="412204">
                  <a:extLst>
                    <a:ext uri="{9D8B030D-6E8A-4147-A177-3AD203B41FA5}">
                      <a16:colId xmlns:a16="http://schemas.microsoft.com/office/drawing/2014/main" val="1555222968"/>
                    </a:ext>
                  </a:extLst>
                </a:gridCol>
                <a:gridCol w="335464">
                  <a:extLst>
                    <a:ext uri="{9D8B030D-6E8A-4147-A177-3AD203B41FA5}">
                      <a16:colId xmlns:a16="http://schemas.microsoft.com/office/drawing/2014/main" val="1937780652"/>
                    </a:ext>
                  </a:extLst>
                </a:gridCol>
                <a:gridCol w="394664">
                  <a:extLst>
                    <a:ext uri="{9D8B030D-6E8A-4147-A177-3AD203B41FA5}">
                      <a16:colId xmlns:a16="http://schemas.microsoft.com/office/drawing/2014/main" val="3025169168"/>
                    </a:ext>
                  </a:extLst>
                </a:gridCol>
                <a:gridCol w="377123">
                  <a:extLst>
                    <a:ext uri="{9D8B030D-6E8A-4147-A177-3AD203B41FA5}">
                      <a16:colId xmlns:a16="http://schemas.microsoft.com/office/drawing/2014/main" val="3956233333"/>
                    </a:ext>
                  </a:extLst>
                </a:gridCol>
                <a:gridCol w="414397">
                  <a:extLst>
                    <a:ext uri="{9D8B030D-6E8A-4147-A177-3AD203B41FA5}">
                      <a16:colId xmlns:a16="http://schemas.microsoft.com/office/drawing/2014/main" val="3822444958"/>
                    </a:ext>
                  </a:extLst>
                </a:gridCol>
                <a:gridCol w="315731">
                  <a:extLst>
                    <a:ext uri="{9D8B030D-6E8A-4147-A177-3AD203B41FA5}">
                      <a16:colId xmlns:a16="http://schemas.microsoft.com/office/drawing/2014/main" val="1004247378"/>
                    </a:ext>
                  </a:extLst>
                </a:gridCol>
                <a:gridCol w="403434">
                  <a:extLst>
                    <a:ext uri="{9D8B030D-6E8A-4147-A177-3AD203B41FA5}">
                      <a16:colId xmlns:a16="http://schemas.microsoft.com/office/drawing/2014/main" val="1303905836"/>
                    </a:ext>
                  </a:extLst>
                </a:gridCol>
                <a:gridCol w="342042">
                  <a:extLst>
                    <a:ext uri="{9D8B030D-6E8A-4147-A177-3AD203B41FA5}">
                      <a16:colId xmlns:a16="http://schemas.microsoft.com/office/drawing/2014/main" val="2792054324"/>
                    </a:ext>
                  </a:extLst>
                </a:gridCol>
                <a:gridCol w="440708">
                  <a:extLst>
                    <a:ext uri="{9D8B030D-6E8A-4147-A177-3AD203B41FA5}">
                      <a16:colId xmlns:a16="http://schemas.microsoft.com/office/drawing/2014/main" val="1539863175"/>
                    </a:ext>
                  </a:extLst>
                </a:gridCol>
                <a:gridCol w="324502">
                  <a:extLst>
                    <a:ext uri="{9D8B030D-6E8A-4147-A177-3AD203B41FA5}">
                      <a16:colId xmlns:a16="http://schemas.microsoft.com/office/drawing/2014/main" val="3096824807"/>
                    </a:ext>
                  </a:extLst>
                </a:gridCol>
                <a:gridCol w="1140140">
                  <a:extLst>
                    <a:ext uri="{9D8B030D-6E8A-4147-A177-3AD203B41FA5}">
                      <a16:colId xmlns:a16="http://schemas.microsoft.com/office/drawing/2014/main" val="1548744288"/>
                    </a:ext>
                  </a:extLst>
                </a:gridCol>
              </a:tblGrid>
              <a:tr h="173234">
                <a:tc gridSpan="16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Таблица 6000.  Сведения об установленных при проведении диспансеризации предварительных диагнозах (случаев)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8441338"/>
                  </a:ext>
                </a:extLst>
              </a:tr>
              <a:tr h="13305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Мужчины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Женщины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2945806"/>
                  </a:ext>
                </a:extLst>
              </a:tr>
              <a:tr h="8562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Заболевание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Код МКБ-10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№ 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39 –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Старше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21 – 36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39 –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 Старше 60 лет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Всего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Из них направлено на дополнительное обследование, не входящее в объем диспансеризации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1599530"/>
                  </a:ext>
                </a:extLst>
              </a:tr>
              <a:tr h="1330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en-US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1" i="0" u="none" strike="noStrike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9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14</a:t>
                      </a:r>
                      <a:endParaRPr lang="ru-RU" sz="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587" marR="6587" marT="6587" marB="0"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443351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15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utoShape 3"/>
          <p:cNvSpPr>
            <a:spLocks noChangeArrowheads="1"/>
          </p:cNvSpPr>
          <p:nvPr/>
        </p:nvSpPr>
        <p:spPr bwMode="gray">
          <a:xfrm>
            <a:off x="396644" y="416830"/>
            <a:ext cx="3069763" cy="530225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ru-RU"/>
          </a:p>
        </p:txBody>
      </p:sp>
      <p:sp>
        <p:nvSpPr>
          <p:cNvPr id="15" name="Text Box 61"/>
          <p:cNvSpPr txBox="1">
            <a:spLocks noChangeArrowheads="1"/>
          </p:cNvSpPr>
          <p:nvPr/>
        </p:nvSpPr>
        <p:spPr bwMode="gray">
          <a:xfrm>
            <a:off x="1365635" y="1552310"/>
            <a:ext cx="311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Объект 15"/>
          <p:cNvSpPr>
            <a:spLocks noGrp="1"/>
          </p:cNvSpPr>
          <p:nvPr>
            <p:ph idx="1"/>
          </p:nvPr>
        </p:nvSpPr>
        <p:spPr>
          <a:xfrm>
            <a:off x="548309" y="1954742"/>
            <a:ext cx="8432334" cy="32669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611805" y="291547"/>
            <a:ext cx="3685876" cy="7807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 smtClean="0"/>
              <a:t>Таблица </a:t>
            </a:r>
            <a:r>
              <a:rPr lang="en-US" sz="2800" dirty="0" smtClean="0"/>
              <a:t>7000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98158" y="1513542"/>
            <a:ext cx="7464829" cy="12370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Обратите внимание!</a:t>
            </a:r>
            <a:r>
              <a:rPr lang="en-US" sz="16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/>
              <a:t>Необходимо </a:t>
            </a:r>
            <a:r>
              <a:rPr lang="ru-RU" sz="1600" dirty="0"/>
              <a:t>привести в соответствие данные в ПК «Медведь» форма №131 Таблица 7000 и данные в программе МЕДСТАТ форма 30 Таблица </a:t>
            </a:r>
            <a:r>
              <a:rPr lang="ru-RU" sz="1600" dirty="0" smtClean="0"/>
              <a:t>2510</a:t>
            </a:r>
            <a:r>
              <a:rPr lang="en-US" sz="1600" dirty="0" smtClean="0"/>
              <a:t>.</a:t>
            </a:r>
            <a:endParaRPr lang="ru-RU" sz="1600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Oval 82"/>
          <p:cNvSpPr>
            <a:spLocks noChangeArrowheads="1"/>
          </p:cNvSpPr>
          <p:nvPr/>
        </p:nvSpPr>
        <p:spPr bwMode="gray">
          <a:xfrm flipH="1">
            <a:off x="208580" y="480331"/>
            <a:ext cx="403225" cy="403225"/>
          </a:xfrm>
          <a:prstGeom prst="ellipse">
            <a:avLst/>
          </a:prstGeom>
          <a:solidFill>
            <a:srgbClr val="FF0066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246623" y="49727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6</a:t>
            </a:r>
          </a:p>
        </p:txBody>
      </p:sp>
      <p:pic>
        <p:nvPicPr>
          <p:cNvPr id="20" name="Picture 60" descr="Pictur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02" y="453106"/>
            <a:ext cx="276225" cy="27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9941" y="6138557"/>
            <a:ext cx="391482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1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533" y="6138557"/>
            <a:ext cx="381934" cy="3914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5" name="Управляющая кнопка: настраиваемая 24">
            <a:hlinkClick r:id="" action="ppaction://hlinkshowjump?jump=previousslide" highlightClick="1"/>
          </p:cNvPr>
          <p:cNvSpPr/>
          <p:nvPr/>
        </p:nvSpPr>
        <p:spPr>
          <a:xfrm>
            <a:off x="327533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hlinkshowjump?jump=nextslide" highlightClick="1"/>
          </p:cNvPr>
          <p:cNvSpPr/>
          <p:nvPr/>
        </p:nvSpPr>
        <p:spPr>
          <a:xfrm>
            <a:off x="751751" y="6138557"/>
            <a:ext cx="381934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Управляющая кнопка: настраиваемая 26">
            <a:hlinkClick r:id="rId6" action="ppaction://hlinksldjump" highlightClick="1"/>
          </p:cNvPr>
          <p:cNvSpPr/>
          <p:nvPr/>
        </p:nvSpPr>
        <p:spPr>
          <a:xfrm>
            <a:off x="1299941" y="6138557"/>
            <a:ext cx="391482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57" descr="Picture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9" y="852598"/>
            <a:ext cx="365125" cy="84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97845" y="6138555"/>
            <a:ext cx="386707" cy="3914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reflection blurRad="6350" stA="50000" endA="300" endPos="55000" dir="5400000" sy="-100000" algn="bl" rotWithShape="0"/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2" name="Управляющая кнопка: настраиваемая 31">
            <a:hlinkClick r:id="" action="ppaction://hlinkshowjump?jump=firstslide" highlightClick="1"/>
          </p:cNvPr>
          <p:cNvSpPr/>
          <p:nvPr/>
        </p:nvSpPr>
        <p:spPr>
          <a:xfrm>
            <a:off x="7997844" y="6138555"/>
            <a:ext cx="386707" cy="391481"/>
          </a:xfrm>
          <a:prstGeom prst="actionButtonBlank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187947"/>
              </p:ext>
            </p:extLst>
          </p:nvPr>
        </p:nvGraphicFramePr>
        <p:xfrm>
          <a:off x="628650" y="2800519"/>
          <a:ext cx="7886701" cy="2457413"/>
        </p:xfrm>
        <a:graphic>
          <a:graphicData uri="http://schemas.openxmlformats.org/drawingml/2006/table">
            <a:tbl>
              <a:tblPr firstRow="1" firstCol="1" lastRow="1" bandRow="1">
                <a:tableStyleId>{5C22544A-7EE6-4342-B048-85BDC9FD1C3A}</a:tableStyleId>
              </a:tblPr>
              <a:tblGrid>
                <a:gridCol w="3140324">
                  <a:extLst>
                    <a:ext uri="{9D8B030D-6E8A-4147-A177-3AD203B41FA5}">
                      <a16:colId xmlns:a16="http://schemas.microsoft.com/office/drawing/2014/main" val="591961552"/>
                    </a:ext>
                  </a:extLst>
                </a:gridCol>
                <a:gridCol w="320888">
                  <a:extLst>
                    <a:ext uri="{9D8B030D-6E8A-4147-A177-3AD203B41FA5}">
                      <a16:colId xmlns:a16="http://schemas.microsoft.com/office/drawing/2014/main" val="3496464301"/>
                    </a:ext>
                  </a:extLst>
                </a:gridCol>
                <a:gridCol w="423818">
                  <a:extLst>
                    <a:ext uri="{9D8B030D-6E8A-4147-A177-3AD203B41FA5}">
                      <a16:colId xmlns:a16="http://schemas.microsoft.com/office/drawing/2014/main" val="1611520779"/>
                    </a:ext>
                  </a:extLst>
                </a:gridCol>
                <a:gridCol w="448618">
                  <a:extLst>
                    <a:ext uri="{9D8B030D-6E8A-4147-A177-3AD203B41FA5}">
                      <a16:colId xmlns:a16="http://schemas.microsoft.com/office/drawing/2014/main" val="1043220277"/>
                    </a:ext>
                  </a:extLst>
                </a:gridCol>
                <a:gridCol w="538341">
                  <a:extLst>
                    <a:ext uri="{9D8B030D-6E8A-4147-A177-3AD203B41FA5}">
                      <a16:colId xmlns:a16="http://schemas.microsoft.com/office/drawing/2014/main" val="3584194174"/>
                    </a:ext>
                  </a:extLst>
                </a:gridCol>
                <a:gridCol w="520397">
                  <a:extLst>
                    <a:ext uri="{9D8B030D-6E8A-4147-A177-3AD203B41FA5}">
                      <a16:colId xmlns:a16="http://schemas.microsoft.com/office/drawing/2014/main" val="1995072400"/>
                    </a:ext>
                  </a:extLst>
                </a:gridCol>
                <a:gridCol w="340949">
                  <a:extLst>
                    <a:ext uri="{9D8B030D-6E8A-4147-A177-3AD203B41FA5}">
                      <a16:colId xmlns:a16="http://schemas.microsoft.com/office/drawing/2014/main" val="899857255"/>
                    </a:ext>
                  </a:extLst>
                </a:gridCol>
                <a:gridCol w="340949">
                  <a:extLst>
                    <a:ext uri="{9D8B030D-6E8A-4147-A177-3AD203B41FA5}">
                      <a16:colId xmlns:a16="http://schemas.microsoft.com/office/drawing/2014/main" val="87197741"/>
                    </a:ext>
                  </a:extLst>
                </a:gridCol>
                <a:gridCol w="340949">
                  <a:extLst>
                    <a:ext uri="{9D8B030D-6E8A-4147-A177-3AD203B41FA5}">
                      <a16:colId xmlns:a16="http://schemas.microsoft.com/office/drawing/2014/main" val="2976675777"/>
                    </a:ext>
                  </a:extLst>
                </a:gridCol>
                <a:gridCol w="367867">
                  <a:extLst>
                    <a:ext uri="{9D8B030D-6E8A-4147-A177-3AD203B41FA5}">
                      <a16:colId xmlns:a16="http://schemas.microsoft.com/office/drawing/2014/main" val="3345391097"/>
                    </a:ext>
                  </a:extLst>
                </a:gridCol>
                <a:gridCol w="367867">
                  <a:extLst>
                    <a:ext uri="{9D8B030D-6E8A-4147-A177-3AD203B41FA5}">
                      <a16:colId xmlns:a16="http://schemas.microsoft.com/office/drawing/2014/main" val="3783099457"/>
                    </a:ext>
                  </a:extLst>
                </a:gridCol>
                <a:gridCol w="367867">
                  <a:extLst>
                    <a:ext uri="{9D8B030D-6E8A-4147-A177-3AD203B41FA5}">
                      <a16:colId xmlns:a16="http://schemas.microsoft.com/office/drawing/2014/main" val="2538380045"/>
                    </a:ext>
                  </a:extLst>
                </a:gridCol>
                <a:gridCol w="367867">
                  <a:extLst>
                    <a:ext uri="{9D8B030D-6E8A-4147-A177-3AD203B41FA5}">
                      <a16:colId xmlns:a16="http://schemas.microsoft.com/office/drawing/2014/main" val="2577386327"/>
                    </a:ext>
                  </a:extLst>
                </a:gridCol>
              </a:tblGrid>
              <a:tr h="23041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chemeClr val="bg1"/>
                          </a:solidFill>
                          <a:effectLst/>
                        </a:rPr>
                        <a:t>Контингенты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№ строки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vert="vert270" anchor="ctr">
                    <a:solidFill>
                      <a:srgbClr val="2F71A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Подлежало осмотрам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из них - сельских жителей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Осмотрено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из них - сельских жителей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из числа осмотренных (гр.5) - определены группы здоровья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254678"/>
                  </a:ext>
                </a:extLst>
              </a:tr>
              <a:tr h="11520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I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II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III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из них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IV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V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1338037"/>
                  </a:ext>
                </a:extLst>
              </a:tr>
              <a:tr h="23041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</a:rPr>
                        <a:t>IIIа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 err="1">
                          <a:solidFill>
                            <a:schemeClr val="bg1"/>
                          </a:solidFill>
                          <a:effectLst/>
                        </a:rPr>
                        <a:t>IIIб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9870118"/>
                  </a:ext>
                </a:extLst>
              </a:tr>
              <a:tr h="11439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8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9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10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11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>
                          <a:solidFill>
                            <a:schemeClr val="bg1"/>
                          </a:solidFill>
                          <a:effectLst/>
                        </a:rPr>
                        <a:t>12</a:t>
                      </a:r>
                      <a:endParaRPr lang="ru-RU" sz="9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700" b="1" dirty="0">
                          <a:solidFill>
                            <a:schemeClr val="bg1"/>
                          </a:solidFill>
                          <a:effectLst/>
                        </a:rPr>
                        <a:t>13</a:t>
                      </a:r>
                      <a:endParaRPr lang="ru-RU" sz="9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628491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Дети в возрасте 0-14 лет включительно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2189939021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из них - дети до 1 года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884836322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Дети в возрасте 15-17 лет включительно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3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1819541303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Из общего числа детей 15-17 лет (стр. 3) - юношей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4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3492929413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Школьники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solidFill>
                            <a:schemeClr val="bg1"/>
                          </a:solidFill>
                          <a:effectLst/>
                        </a:rPr>
                        <a:t>5</a:t>
                      </a:r>
                      <a:endParaRPr lang="ru-RU" sz="1000" b="1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2771094755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127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Контингенты взрослого населения (18 лет и старше) - всего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6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1995174650"/>
                  </a:ext>
                </a:extLst>
              </a:tr>
              <a:tr h="230410">
                <a:tc>
                  <a:txBody>
                    <a:bodyPr/>
                    <a:lstStyle/>
                    <a:p>
                      <a:pPr indent="381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из них - диспансеризация определенных групп взрослого населения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6.1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chemeClr val="accent2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accent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4879"/>
                  </a:ext>
                </a:extLst>
              </a:tr>
              <a:tr h="207351">
                <a:tc>
                  <a:txBody>
                    <a:bodyPr/>
                    <a:lstStyle/>
                    <a:p>
                      <a:pPr indent="7620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 smtClean="0">
                          <a:solidFill>
                            <a:schemeClr val="bg1"/>
                          </a:solidFill>
                          <a:effectLst/>
                        </a:rPr>
                        <a:t>из </a:t>
                      </a: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них - старше трудоспособного возраста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6.1.1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ctr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/>
                </a:tc>
                <a:extLst>
                  <a:ext uri="{0D108BD9-81ED-4DB2-BD59-A6C34878D82A}">
                    <a16:rowId xmlns:a16="http://schemas.microsoft.com/office/drawing/2014/main" val="1715946511"/>
                  </a:ext>
                </a:extLst>
              </a:tr>
              <a:tr h="126735">
                <a:tc>
                  <a:txBody>
                    <a:bodyPr/>
                    <a:lstStyle/>
                    <a:p>
                      <a:pPr indent="12763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solidFill>
                            <a:schemeClr val="bg1"/>
                          </a:solidFill>
                          <a:effectLst/>
                        </a:rPr>
                        <a:t>Всего (сумма строк 1, 3, 6)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ru-RU" sz="1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2F71A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solidFill>
                            <a:srgbClr val="EAEFF7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rgbClr val="EAEFF7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51" marR="48451" marT="0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18298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118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2698</TotalTime>
  <Words>2309</Words>
  <Application>Microsoft Office PowerPoint</Application>
  <PresentationFormat>Экран (4:3)</PresentationFormat>
  <Paragraphs>1275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Форма №131 в программном комплексе «МедВедь». Типичные ошибки.</vt:lpstr>
      <vt:lpstr>Презентация PowerPoint</vt:lpstr>
      <vt:lpstr>Таблица 2000.</vt:lpstr>
      <vt:lpstr>Презентация PowerPoint</vt:lpstr>
      <vt:lpstr>Таблица 3000.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PJSC "New Engineering Technologies"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Чеченкина Валентина Сергеевна</cp:lastModifiedBy>
  <cp:revision>174</cp:revision>
  <dcterms:created xsi:type="dcterms:W3CDTF">2016-11-18T14:12:19Z</dcterms:created>
  <dcterms:modified xsi:type="dcterms:W3CDTF">2017-12-04T09:50:11Z</dcterms:modified>
</cp:coreProperties>
</file>