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7" r:id="rId2"/>
    <p:sldId id="258" r:id="rId3"/>
    <p:sldId id="275" r:id="rId4"/>
    <p:sldId id="276" r:id="rId5"/>
    <p:sldId id="277" r:id="rId6"/>
    <p:sldId id="278" r:id="rId7"/>
    <p:sldId id="279" r:id="rId8"/>
    <p:sldId id="280" r:id="rId9"/>
    <p:sldId id="283" r:id="rId10"/>
    <p:sldId id="261" r:id="rId11"/>
    <p:sldId id="282" r:id="rId12"/>
    <p:sldId id="272" r:id="rId13"/>
    <p:sldId id="299" r:id="rId14"/>
    <p:sldId id="286" r:id="rId15"/>
    <p:sldId id="288" r:id="rId16"/>
    <p:sldId id="290" r:id="rId17"/>
    <p:sldId id="291" r:id="rId18"/>
    <p:sldId id="292" r:id="rId19"/>
    <p:sldId id="273" r:id="rId20"/>
    <p:sldId id="298" r:id="rId21"/>
    <p:sldId id="293" r:id="rId22"/>
    <p:sldId id="294" r:id="rId23"/>
    <p:sldId id="297" r:id="rId24"/>
    <p:sldId id="295" r:id="rId25"/>
    <p:sldId id="274" r:id="rId26"/>
    <p:sldId id="296" r:id="rId27"/>
    <p:sldId id="260" r:id="rId28"/>
    <p:sldId id="287" r:id="rId29"/>
    <p:sldId id="300" r:id="rId30"/>
    <p:sldId id="263" r:id="rId3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3" autoAdjust="0"/>
    <p:restoredTop sz="94608" autoAdjust="0"/>
  </p:normalViewPr>
  <p:slideViewPr>
    <p:cSldViewPr>
      <p:cViewPr>
        <p:scale>
          <a:sx n="50" d="100"/>
          <a:sy n="50" d="100"/>
        </p:scale>
        <p:origin x="-2227" y="-100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15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4EBCAC5E-8BB7-485E-89E1-C0F189F97E3F}" type="datetimeFigureOut">
              <a:rPr lang="ru-RU"/>
              <a:pPr>
                <a:defRPr/>
              </a:pPr>
              <a:t>13.12.2016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7020B7B4-6BDE-4354-8D72-38E9AEFB32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>
                <a:latin typeface="Arial" charset="0"/>
              </a:rPr>
              <a:t>ДОРОГИЕ КОЛЛЕГИ! СЕГОДНЯ МЫ С ВАМИ БУДЕМ ОБСУЖДАТЬ ПОЛОЖЕНИЯ,ВАЖНЫЕ ДЛЯ ПОДГОТОВКИ И СДАЧИ ОТЧЕТОВ ПО РОДОВСПОМОЖЕНИЮ И НЕОНАТОЛОГИИ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09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417740A-B70F-4F08-B2EF-1B11F9735AD0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49A417-2259-4781-983A-9DFDD53B1963}" type="datetimeFigureOut">
              <a:rPr lang="ru-RU"/>
              <a:pPr>
                <a:defRPr/>
              </a:pPr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C9A16-1C2B-408E-8702-E222C45688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3F7BE-32E1-4AA0-BC25-31C396EC3103}" type="datetimeFigureOut">
              <a:rPr lang="ru-RU"/>
              <a:pPr>
                <a:defRPr/>
              </a:pPr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BB563-C57E-432F-A57B-3F1DE4E203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AC203A-28B1-4A7E-B326-0FE01DA62C8D}" type="datetimeFigureOut">
              <a:rPr lang="ru-RU"/>
              <a:pPr>
                <a:defRPr/>
              </a:pPr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C33B44-2E6C-42D2-8725-8CB7A3135C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8B168-96FC-4AAF-A0E6-20C666078EA9}" type="datetimeFigureOut">
              <a:rPr lang="ru-RU"/>
              <a:pPr>
                <a:defRPr/>
              </a:pPr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37492F-EF86-44EE-939C-2D4F95BEFF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842C1E-693B-44B2-86AC-54651401B1DC}" type="datetimeFigureOut">
              <a:rPr lang="ru-RU"/>
              <a:pPr>
                <a:defRPr/>
              </a:pPr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558329-E1E2-42B7-8F81-8A07F86BE0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C8C80-DBA6-429B-9694-4E86F29EF1C5}" type="datetimeFigureOut">
              <a:rPr lang="ru-RU"/>
              <a:pPr>
                <a:defRPr/>
              </a:pPr>
              <a:t>13.12.2016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8C6701-ECEB-4947-BDC3-0F0EB233D7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2FF9BE-6054-4914-BB34-09BF95E9C1B5}" type="datetimeFigureOut">
              <a:rPr lang="ru-RU"/>
              <a:pPr>
                <a:defRPr/>
              </a:pPr>
              <a:t>13.12.2016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6B3533-5720-47B1-8AD2-FA19D26BAB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ED076-56C2-4FE9-9B07-8743809EB84D}" type="datetimeFigureOut">
              <a:rPr lang="ru-RU"/>
              <a:pPr>
                <a:defRPr/>
              </a:pPr>
              <a:t>13.12.2016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8306C-5BE8-44F5-9C91-E84E4404F1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52C29F-BDCA-4CAD-AC4A-27E0CCE905FF}" type="datetimeFigureOut">
              <a:rPr lang="ru-RU"/>
              <a:pPr>
                <a:defRPr/>
              </a:pPr>
              <a:t>13.12.2016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AC16F-B8BC-4B85-A872-F42DFC7532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D215CF-E94E-40EE-A620-5084CA4B39BA}" type="datetimeFigureOut">
              <a:rPr lang="ru-RU"/>
              <a:pPr>
                <a:defRPr/>
              </a:pPr>
              <a:t>13.12.2016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E6EA57-8269-4327-A232-80535CC92E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F3A89A-C0EB-4876-90C5-34DCD9B18670}" type="datetimeFigureOut">
              <a:rPr lang="ru-RU"/>
              <a:pPr>
                <a:defRPr/>
              </a:pPr>
              <a:t>13.12.2016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E96033-000D-449D-8B58-0B385AF51A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4749650-8A73-4873-B583-AA05C49D114B}" type="datetimeFigureOut">
              <a:rPr lang="ru-RU"/>
              <a:pPr>
                <a:defRPr/>
              </a:pPr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6625441-5F6B-4564-925D-C9797C2EAE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mailto:otchet32@gmail.com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Содержимое 2"/>
          <p:cNvSpPr>
            <a:spLocks noGrp="1"/>
          </p:cNvSpPr>
          <p:nvPr>
            <p:ph idx="1"/>
          </p:nvPr>
        </p:nvSpPr>
        <p:spPr>
          <a:xfrm>
            <a:off x="468313" y="1628775"/>
            <a:ext cx="8229600" cy="4525963"/>
          </a:xfrm>
        </p:spPr>
        <p:txBody>
          <a:bodyPr/>
          <a:lstStyle/>
          <a:p>
            <a:pPr marL="0" indent="0" algn="ctr">
              <a:lnSpc>
                <a:spcPct val="80000"/>
              </a:lnSpc>
              <a:buFont typeface="Arial" charset="0"/>
              <a:buNone/>
            </a:pPr>
            <a:endParaRPr lang="ru-RU" sz="4000" b="1" smtClean="0"/>
          </a:p>
          <a:p>
            <a:pPr marL="0" indent="0" algn="ctr">
              <a:lnSpc>
                <a:spcPct val="80000"/>
              </a:lnSpc>
              <a:buFont typeface="Arial" charset="0"/>
              <a:buNone/>
            </a:pPr>
            <a:r>
              <a:rPr lang="ru-RU" sz="4000" b="1" smtClean="0"/>
              <a:t>ПРОБЛЕМЫ УЧЕТА РОДОВСПОМОЖЕНИЯ</a:t>
            </a:r>
          </a:p>
          <a:p>
            <a:pPr marL="0" indent="0" algn="ctr">
              <a:lnSpc>
                <a:spcPct val="80000"/>
              </a:lnSpc>
              <a:buFont typeface="Arial" charset="0"/>
              <a:buNone/>
            </a:pPr>
            <a:r>
              <a:rPr lang="ru-RU" sz="4000" b="1" smtClean="0"/>
              <a:t>И ДЕТОРОЖДЕНИЯ ПО ДАННЫМ</a:t>
            </a:r>
          </a:p>
          <a:p>
            <a:pPr marL="0" indent="0" algn="ctr">
              <a:lnSpc>
                <a:spcPct val="80000"/>
              </a:lnSpc>
              <a:buFont typeface="Arial" charset="0"/>
              <a:buNone/>
            </a:pPr>
            <a:r>
              <a:rPr lang="ru-RU" sz="4000" b="1" smtClean="0"/>
              <a:t>ФЕДЕРАЛЬНЫХ ФОРМ СТАТИСТИЧЕСКОЙ ОТЧЕТНОСТИ</a:t>
            </a:r>
          </a:p>
          <a:p>
            <a:pPr marL="0" indent="0" algn="ctr">
              <a:lnSpc>
                <a:spcPct val="80000"/>
              </a:lnSpc>
              <a:buFont typeface="Arial" charset="0"/>
              <a:buNone/>
            </a:pPr>
            <a:r>
              <a:rPr lang="ru-RU" sz="4000" b="1" smtClean="0"/>
              <a:t>ФСН № 32 -  2016 г.</a:t>
            </a:r>
            <a:endParaRPr lang="ru-RU" sz="4000" b="1" smtClean="0">
              <a:latin typeface="Arial" charset="0"/>
            </a:endParaRPr>
          </a:p>
          <a:p>
            <a:pPr marL="0" indent="0" algn="ctr">
              <a:lnSpc>
                <a:spcPct val="80000"/>
              </a:lnSpc>
              <a:buFont typeface="Arial" charset="0"/>
              <a:buNone/>
            </a:pPr>
            <a:endParaRPr lang="ru-RU" sz="4000" b="1" smtClean="0"/>
          </a:p>
        </p:txBody>
      </p:sp>
      <p:pic>
        <p:nvPicPr>
          <p:cNvPr id="14338" name="Picture 5"/>
          <p:cNvPicPr>
            <a:picLocks noGrp="1" noChangeAspect="1" noChangeArrowheads="1"/>
          </p:cNvPicPr>
          <p:nvPr>
            <p:ph type="title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1700213"/>
          </a:xfr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8336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. СВЕДЕНИЯ О РОДИВШИХСЯ ПРИ СРОКЕ ГЕСТАЦИИ 22 И БОЛЕЕ НЕДЕЛЬ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Распределение родившихся и умерших по массе тела при рождении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 </a:t>
            </a:r>
            <a:br>
              <a:rPr lang="ru-RU" b="1" i="1" dirty="0" smtClean="0"/>
            </a:br>
            <a:r>
              <a:rPr lang="ru-RU" b="1" dirty="0" smtClean="0"/>
              <a:t>(2245)				           											                                  </a:t>
            </a:r>
            <a:r>
              <a:rPr lang="en-US" b="1" dirty="0" smtClean="0"/>
              <a:t>   </a:t>
            </a:r>
            <a:r>
              <a:rPr lang="ru-RU" dirty="0" smtClean="0"/>
              <a:t>Код по ОКЕИ: человек </a:t>
            </a:r>
            <a:r>
              <a:rPr lang="ru-RU" dirty="0" smtClean="0">
                <a:sym typeface="Symbol"/>
              </a:rPr>
              <a:t></a:t>
            </a:r>
            <a:r>
              <a:rPr lang="ru-RU" dirty="0" smtClean="0"/>
              <a:t> 792</a:t>
            </a:r>
            <a:br>
              <a:rPr lang="ru-RU" dirty="0" smtClean="0"/>
            </a:br>
            <a:r>
              <a:rPr lang="ru-RU" dirty="0" smtClean="0"/>
              <a:t>Наименование показателей</a:t>
            </a:r>
            <a:br>
              <a:rPr lang="ru-RU" dirty="0" smtClean="0"/>
            </a:br>
            <a:r>
              <a:rPr lang="ru-RU" dirty="0" smtClean="0"/>
              <a:t>№ строки</a:t>
            </a:r>
            <a:br>
              <a:rPr lang="ru-RU" dirty="0" smtClean="0"/>
            </a:br>
            <a:r>
              <a:rPr lang="ru-RU" dirty="0" smtClean="0"/>
              <a:t>Всего</a:t>
            </a:r>
            <a:br>
              <a:rPr lang="ru-RU" dirty="0" smtClean="0"/>
            </a:br>
            <a:r>
              <a:rPr lang="ru-RU" dirty="0" smtClean="0"/>
              <a:t>(сумма граф </a:t>
            </a:r>
            <a:br>
              <a:rPr lang="ru-RU" dirty="0" smtClean="0"/>
            </a:br>
            <a:r>
              <a:rPr lang="ru-RU" dirty="0" smtClean="0"/>
              <a:t>4-13)</a:t>
            </a:r>
            <a:br>
              <a:rPr lang="ru-RU" dirty="0" smtClean="0"/>
            </a:br>
            <a:r>
              <a:rPr lang="ru-RU" dirty="0" smtClean="0"/>
              <a:t>в том числе массой тела при рождении в граммах</a:t>
            </a:r>
            <a:br>
              <a:rPr lang="ru-RU" dirty="0" smtClean="0"/>
            </a:br>
            <a:r>
              <a:rPr lang="ru-RU" dirty="0" smtClean="0"/>
              <a:t>Из общего числа родившихся - недоношенные</a:t>
            </a:r>
            <a:br>
              <a:rPr lang="ru-RU" dirty="0" smtClean="0"/>
            </a:br>
            <a:r>
              <a:rPr lang="ru-RU" dirty="0" smtClean="0"/>
              <a:t>до 500 </a:t>
            </a:r>
            <a:br>
              <a:rPr lang="ru-RU" dirty="0" smtClean="0"/>
            </a:br>
            <a:r>
              <a:rPr lang="ru-RU" dirty="0" smtClean="0"/>
              <a:t>  500-749</a:t>
            </a:r>
            <a:br>
              <a:rPr lang="ru-RU" dirty="0" smtClean="0"/>
            </a:br>
            <a:r>
              <a:rPr lang="ru-RU" dirty="0" smtClean="0"/>
              <a:t>750-999</a:t>
            </a:r>
            <a:br>
              <a:rPr lang="ru-RU" dirty="0" smtClean="0"/>
            </a:br>
            <a:r>
              <a:rPr lang="ru-RU" dirty="0" smtClean="0"/>
              <a:t>1000-1499</a:t>
            </a:r>
            <a:br>
              <a:rPr lang="ru-RU" dirty="0" smtClean="0"/>
            </a:br>
            <a:r>
              <a:rPr lang="ru-RU" dirty="0" smtClean="0"/>
              <a:t>1500-1999</a:t>
            </a:r>
            <a:br>
              <a:rPr lang="ru-RU" dirty="0" smtClean="0"/>
            </a:br>
            <a:r>
              <a:rPr lang="ru-RU" dirty="0" smtClean="0"/>
              <a:t>2000-2499</a:t>
            </a:r>
            <a:br>
              <a:rPr lang="ru-RU" dirty="0" smtClean="0"/>
            </a:br>
            <a:r>
              <a:rPr lang="ru-RU" dirty="0" smtClean="0"/>
              <a:t>2500-2999</a:t>
            </a:r>
            <a:br>
              <a:rPr lang="ru-RU" dirty="0" smtClean="0"/>
            </a:br>
            <a:r>
              <a:rPr lang="ru-RU" dirty="0" smtClean="0"/>
              <a:t>3000-3499</a:t>
            </a:r>
            <a:br>
              <a:rPr lang="ru-RU" dirty="0" smtClean="0"/>
            </a:br>
            <a:r>
              <a:rPr lang="ru-RU" dirty="0" smtClean="0"/>
              <a:t>3500-3999</a:t>
            </a:r>
            <a:br>
              <a:rPr lang="ru-RU" dirty="0" smtClean="0"/>
            </a:br>
            <a:r>
              <a:rPr lang="ru-RU" dirty="0" smtClean="0"/>
              <a:t>4000 и более</a:t>
            </a:r>
            <a:br>
              <a:rPr lang="ru-RU" dirty="0" smtClean="0"/>
            </a:br>
            <a:r>
              <a:rPr lang="ru-RU" dirty="0" smtClean="0"/>
              <a:t>Всего</a:t>
            </a:r>
            <a:br>
              <a:rPr lang="ru-RU" dirty="0" smtClean="0"/>
            </a:br>
            <a:r>
              <a:rPr lang="ru-RU" dirty="0" smtClean="0"/>
              <a:t>из них: в срок до 28 недель </a:t>
            </a:r>
            <a:r>
              <a:rPr lang="ru-RU" dirty="0" err="1" smtClean="0"/>
              <a:t>беремен-ности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1</a:t>
            </a:r>
            <a:br>
              <a:rPr lang="ru-RU" dirty="0" smtClean="0"/>
            </a:br>
            <a:r>
              <a:rPr lang="ru-RU" dirty="0" smtClean="0"/>
              <a:t>2</a:t>
            </a:r>
            <a:br>
              <a:rPr lang="ru-RU" dirty="0" smtClean="0"/>
            </a:br>
            <a:r>
              <a:rPr lang="ru-RU" dirty="0" smtClean="0"/>
              <a:t>3</a:t>
            </a:r>
            <a:br>
              <a:rPr lang="ru-RU" dirty="0" smtClean="0"/>
            </a:br>
            <a:r>
              <a:rPr lang="ru-RU" dirty="0" smtClean="0"/>
              <a:t>4</a:t>
            </a:r>
            <a:br>
              <a:rPr lang="ru-RU" dirty="0" smtClean="0"/>
            </a:br>
            <a:r>
              <a:rPr lang="ru-RU" dirty="0" smtClean="0"/>
              <a:t>5</a:t>
            </a:r>
            <a:br>
              <a:rPr lang="ru-RU" dirty="0" smtClean="0"/>
            </a:br>
            <a:r>
              <a:rPr lang="ru-RU" dirty="0" smtClean="0"/>
              <a:t>6</a:t>
            </a:r>
            <a:br>
              <a:rPr lang="ru-RU" dirty="0" smtClean="0"/>
            </a:br>
            <a:r>
              <a:rPr lang="ru-RU" dirty="0" smtClean="0"/>
              <a:t>7</a:t>
            </a:r>
            <a:br>
              <a:rPr lang="ru-RU" dirty="0" smtClean="0"/>
            </a:br>
            <a:r>
              <a:rPr lang="ru-RU" dirty="0" smtClean="0"/>
              <a:t>8</a:t>
            </a:r>
            <a:br>
              <a:rPr lang="ru-RU" dirty="0" smtClean="0"/>
            </a:br>
            <a:r>
              <a:rPr lang="ru-RU" dirty="0" smtClean="0"/>
              <a:t>9</a:t>
            </a:r>
            <a:br>
              <a:rPr lang="ru-RU" dirty="0" smtClean="0"/>
            </a:br>
            <a:r>
              <a:rPr lang="ru-RU" dirty="0" smtClean="0"/>
              <a:t>10</a:t>
            </a:r>
            <a:br>
              <a:rPr lang="ru-RU" dirty="0" smtClean="0"/>
            </a:br>
            <a:r>
              <a:rPr lang="ru-RU" dirty="0" smtClean="0"/>
              <a:t>11</a:t>
            </a:r>
            <a:br>
              <a:rPr lang="ru-RU" dirty="0" smtClean="0"/>
            </a:br>
            <a:r>
              <a:rPr lang="ru-RU" dirty="0" smtClean="0"/>
              <a:t>12</a:t>
            </a:r>
            <a:br>
              <a:rPr lang="ru-RU" dirty="0" smtClean="0"/>
            </a:br>
            <a:r>
              <a:rPr lang="ru-RU" dirty="0" smtClean="0"/>
              <a:t>13</a:t>
            </a:r>
            <a:br>
              <a:rPr lang="ru-RU" dirty="0" smtClean="0"/>
            </a:br>
            <a:r>
              <a:rPr lang="ru-RU" dirty="0" smtClean="0"/>
              <a:t>14</a:t>
            </a:r>
            <a:br>
              <a:rPr lang="ru-RU" dirty="0" smtClean="0"/>
            </a:br>
            <a:r>
              <a:rPr lang="ru-RU" dirty="0" smtClean="0"/>
              <a:t>15</a:t>
            </a:r>
            <a:br>
              <a:rPr lang="ru-RU" dirty="0" smtClean="0"/>
            </a:br>
            <a:r>
              <a:rPr lang="ru-RU" dirty="0" smtClean="0"/>
              <a:t>Родилось живыми</a:t>
            </a:r>
            <a:br>
              <a:rPr lang="ru-RU" dirty="0" smtClean="0"/>
            </a:br>
            <a:r>
              <a:rPr lang="ru-RU" dirty="0" smtClean="0"/>
              <a:t>01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из них  в первые </a:t>
            </a:r>
            <a:br>
              <a:rPr lang="ru-RU" dirty="0" smtClean="0"/>
            </a:br>
            <a:r>
              <a:rPr lang="ru-RU" dirty="0" smtClean="0"/>
              <a:t>0-24  часа  </a:t>
            </a:r>
            <a:br>
              <a:rPr lang="ru-RU" dirty="0" smtClean="0"/>
            </a:br>
            <a:r>
              <a:rPr lang="ru-RU" dirty="0" smtClean="0"/>
              <a:t>04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Родилось мертвыми</a:t>
            </a:r>
            <a:br>
              <a:rPr lang="ru-RU" dirty="0" smtClean="0"/>
            </a:br>
            <a:r>
              <a:rPr lang="ru-RU" dirty="0" smtClean="0"/>
              <a:t>05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из них смерть наступила до начала родовой деятельности</a:t>
            </a:r>
            <a:br>
              <a:rPr lang="ru-RU" dirty="0" smtClean="0"/>
            </a:br>
            <a:r>
              <a:rPr lang="ru-RU" dirty="0" smtClean="0"/>
              <a:t>06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58775" y="1412875"/>
          <a:ext cx="8426450" cy="3409950"/>
        </p:xfrm>
        <a:graphic>
          <a:graphicData uri="http://schemas.openxmlformats.org/drawingml/2006/table">
            <a:tbl>
              <a:tblPr/>
              <a:tblGrid>
                <a:gridCol w="1263650"/>
                <a:gridCol w="303213"/>
                <a:gridCol w="677862"/>
                <a:gridCol w="452438"/>
                <a:gridCol w="527050"/>
                <a:gridCol w="528637"/>
                <a:gridCol w="528638"/>
                <a:gridCol w="527050"/>
                <a:gridCol w="527050"/>
                <a:gridCol w="527050"/>
                <a:gridCol w="528637"/>
                <a:gridCol w="527050"/>
                <a:gridCol w="452438"/>
                <a:gridCol w="527050"/>
                <a:gridCol w="528637"/>
              </a:tblGrid>
              <a:tr h="290513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показателей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строки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(сумма граф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4-13)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10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в том числе массой тела при рождении в граммах</a:t>
                      </a: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ждении в граммах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общего числа родившихся - недоношенные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747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 500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500-749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750-999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1000-1499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1500-1999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2000-2499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2500-2999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3000-3499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3500-3999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4000 и более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 в срок до 28 недель беремен-ности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9863">
                <a:tc>
                  <a:txBody>
                    <a:bodyPr/>
                    <a:lstStyle/>
                    <a:p>
                      <a:pPr marL="0" marR="0" lvl="0" indent="68263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Родилось живыми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lvl="0" indent="15875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 умерло - всего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02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038">
                <a:tc>
                  <a:txBody>
                    <a:bodyPr/>
                    <a:lstStyle/>
                    <a:p>
                      <a:pPr marL="161925" marR="0" lvl="0" indent="85725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 умерло </a:t>
                      </a:r>
                    </a:p>
                    <a:p>
                      <a:pPr marL="161925" marR="0" lvl="0" indent="85725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первые 168 часов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750">
                <a:tc>
                  <a:txBody>
                    <a:bodyPr/>
                    <a:lstStyle/>
                    <a:p>
                      <a:pPr marL="71438" marR="0" lvl="0" indent="2667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  в первые </a:t>
                      </a:r>
                    </a:p>
                    <a:p>
                      <a:pPr marL="71438" marR="0" lvl="0" indent="2667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0-24  часа 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68263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Родилось мертвыми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4525">
                <a:tc>
                  <a:txBody>
                    <a:bodyPr/>
                    <a:lstStyle/>
                    <a:p>
                      <a:pPr marL="161925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 смерть наступила до начала родовой деятельности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4727" name="Rectangle 1"/>
          <p:cNvSpPr>
            <a:spLocks noChangeArrowheads="1"/>
          </p:cNvSpPr>
          <p:nvPr/>
        </p:nvSpPr>
        <p:spPr bwMode="auto">
          <a:xfrm>
            <a:off x="0" y="320675"/>
            <a:ext cx="9144000" cy="191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126960" bIns="0" anchor="ctr">
            <a:spAutoFit/>
          </a:bodyPr>
          <a:lstStyle/>
          <a:p>
            <a:pPr indent="68263" algn="ctr">
              <a:tabLst>
                <a:tab pos="2636838" algn="ctr"/>
                <a:tab pos="5273675" algn="r"/>
              </a:tabLst>
            </a:pPr>
            <a:r>
              <a:rPr lang="ru-RU" sz="1000" b="1">
                <a:cs typeface="Times New Roman" pitchFamily="18" charset="0"/>
              </a:rPr>
              <a:t>. </a:t>
            </a:r>
            <a:r>
              <a:rPr lang="ru-RU" sz="2000" b="1">
                <a:cs typeface="Times New Roman" pitchFamily="18" charset="0"/>
              </a:rPr>
              <a:t>СВЕДЕНИЯ О РОДИВШИХСЯ </a:t>
            </a:r>
            <a:r>
              <a:rPr lang="ru-RU" sz="2000" b="1">
                <a:solidFill>
                  <a:srgbClr val="FF0000"/>
                </a:solidFill>
                <a:cs typeface="Times New Roman" pitchFamily="18" charset="0"/>
              </a:rPr>
              <a:t>ПРИ СРОКЕ ГЕСТАЦИИ </a:t>
            </a:r>
          </a:p>
          <a:p>
            <a:pPr indent="68263" algn="ctr">
              <a:tabLst>
                <a:tab pos="2636838" algn="ctr"/>
                <a:tab pos="5273675" algn="r"/>
              </a:tabLst>
            </a:pPr>
            <a:r>
              <a:rPr lang="ru-RU" sz="2000" b="1">
                <a:solidFill>
                  <a:srgbClr val="FF0000"/>
                </a:solidFill>
                <a:cs typeface="Times New Roman" pitchFamily="18" charset="0"/>
              </a:rPr>
              <a:t>22  И БОЛЕЕ НЕДЕЛЬ</a:t>
            </a:r>
            <a:endParaRPr lang="ru-RU" sz="2000" i="1">
              <a:solidFill>
                <a:srgbClr val="243F60"/>
              </a:solidFill>
              <a:latin typeface="Cambria" pitchFamily="18" charset="0"/>
              <a:cs typeface="Times New Roman" pitchFamily="18" charset="0"/>
            </a:endParaRPr>
          </a:p>
          <a:p>
            <a:pPr indent="68263" algn="ctr" eaLnBrk="0" hangingPunct="0">
              <a:tabLst>
                <a:tab pos="2636838" algn="ctr"/>
                <a:tab pos="5273675" algn="r"/>
              </a:tabLst>
            </a:pPr>
            <a:r>
              <a:rPr lang="ru-RU" sz="2200" b="1">
                <a:solidFill>
                  <a:srgbClr val="243F60"/>
                </a:solidFill>
                <a:latin typeface="Times New Roman" pitchFamily="18" charset="0"/>
                <a:cs typeface="Times New Roman" pitchFamily="18" charset="0"/>
              </a:rPr>
              <a:t>Распределение родившихся и умерших по массе тела при рождении</a:t>
            </a:r>
            <a:endParaRPr lang="ru-RU" sz="2200" i="1">
              <a:solidFill>
                <a:srgbClr val="243F60"/>
              </a:solidFill>
              <a:latin typeface="Cambria" pitchFamily="18" charset="0"/>
              <a:cs typeface="Times New Roman" pitchFamily="18" charset="0"/>
            </a:endParaRPr>
          </a:p>
          <a:p>
            <a:pPr indent="68263" algn="ctr" eaLnBrk="0" hangingPunct="0">
              <a:tabLst>
                <a:tab pos="2636838" algn="ctr"/>
                <a:tab pos="5273675" algn="r"/>
              </a:tabLst>
            </a:pPr>
            <a:r>
              <a:rPr lang="ru-RU" sz="2400" b="1">
                <a:cs typeface="Times New Roman" pitchFamily="18" charset="0"/>
              </a:rPr>
              <a:t>(2245)</a:t>
            </a:r>
            <a:r>
              <a:rPr lang="ru-RU" sz="2000" b="1">
                <a:cs typeface="Times New Roman" pitchFamily="18" charset="0"/>
              </a:rPr>
              <a:t>				           			</a:t>
            </a:r>
            <a:r>
              <a:rPr lang="ru-RU" sz="1000" b="1">
                <a:cs typeface="Times New Roman" pitchFamily="18" charset="0"/>
              </a:rPr>
              <a:t>								                                  </a:t>
            </a:r>
            <a:r>
              <a:rPr lang="en-US" sz="1000" b="1">
                <a:cs typeface="Times New Roman" pitchFamily="18" charset="0"/>
              </a:rPr>
              <a:t>   </a:t>
            </a:r>
            <a:r>
              <a:rPr lang="ru-RU" sz="1000">
                <a:cs typeface="Times New Roman" pitchFamily="18" charset="0"/>
              </a:rPr>
              <a:t>Код по ОКЕИ: человек </a:t>
            </a:r>
            <a:r>
              <a:rPr lang="ru-RU" sz="100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</a:t>
            </a:r>
            <a:r>
              <a:rPr lang="ru-RU" sz="1000">
                <a:cs typeface="Times New Roman" pitchFamily="18" charset="0"/>
              </a:rPr>
              <a:t> 792</a:t>
            </a:r>
            <a:endParaRPr lang="ru-RU" sz="1000">
              <a:latin typeface="Times New Roman" pitchFamily="18" charset="0"/>
              <a:cs typeface="Times New Roman" pitchFamily="18" charset="0"/>
              <a:sym typeface="Symbol" pitchFamily="18" charset="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37288"/>
          </a:xfrm>
        </p:spPr>
        <p:txBody>
          <a:bodyPr rtlCol="0">
            <a:normAutofit fontScale="90000"/>
          </a:bodyPr>
          <a:lstStyle/>
          <a:p>
            <a:pPr marL="615950" indent="-615950" algn="l" fontAlgn="auto">
              <a:lnSpc>
                <a:spcPct val="85000"/>
              </a:lnSpc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Считаем необходимым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преобразовать табл.2250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вернув ей строки с указанными заболеваниями: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замедление роста  и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недостаточность питания,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перинатальные гематологические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нарушения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гемолитическая болезнь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новорожденных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неонатальная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желтуха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добавить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графу 7 «родилось мертвыми»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333375"/>
            <a:ext cx="9144000" cy="1079500"/>
          </a:xfrm>
        </p:spPr>
        <p:txBody>
          <a:bodyPr rtlCol="0">
            <a:normAutofit fontScale="90000"/>
          </a:bodyPr>
          <a:lstStyle/>
          <a:p>
            <a:pPr fontAlgn="auto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 smtClean="0"/>
              <a:t/>
            </a:r>
            <a:br>
              <a:rPr lang="ru-RU" sz="2200" b="1" dirty="0" smtClean="0"/>
            </a:br>
            <a:r>
              <a:rPr lang="ru-RU" sz="2200" b="1" dirty="0" smtClean="0"/>
              <a:t>ЗАБОЛЕВАНИЯ  И  ПРИЧИНЫ  СМЕРТИ  РОДИВШИХСЯ </a:t>
            </a:r>
            <a:r>
              <a:rPr lang="ru-RU" sz="2200" b="1" dirty="0" smtClean="0">
                <a:solidFill>
                  <a:srgbClr val="FF0000"/>
                </a:solidFill>
              </a:rPr>
              <a:t/>
            </a:r>
            <a:br>
              <a:rPr lang="ru-RU" sz="2200" b="1" dirty="0" smtClean="0">
                <a:solidFill>
                  <a:srgbClr val="FF0000"/>
                </a:solidFill>
              </a:rPr>
            </a:br>
            <a:r>
              <a:rPr lang="ru-RU" sz="2200" b="1" dirty="0" smtClean="0">
                <a:solidFill>
                  <a:srgbClr val="FF0000"/>
                </a:solidFill>
              </a:rPr>
              <a:t> </a:t>
            </a:r>
            <a:r>
              <a:rPr lang="ru-RU" sz="2200" b="1" dirty="0" smtClean="0"/>
              <a:t>МАССОЙ  ТЕЛА  500-999 г.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4025" y="981075"/>
          <a:ext cx="8235950" cy="4659313"/>
        </p:xfrm>
        <a:graphic>
          <a:graphicData uri="http://schemas.openxmlformats.org/drawingml/2006/table">
            <a:tbl>
              <a:tblPr/>
              <a:tblGrid>
                <a:gridCol w="1130300"/>
                <a:gridCol w="539750"/>
                <a:gridCol w="1266825"/>
                <a:gridCol w="1397000"/>
                <a:gridCol w="1279525"/>
                <a:gridCol w="1312863"/>
                <a:gridCol w="1309687"/>
              </a:tblGrid>
              <a:tr h="458788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заболеваний</a:t>
                      </a: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строки</a:t>
                      </a: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Код  по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МКБ-10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пересмотра</a:t>
                      </a: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Родил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Родилось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больными и заболело</a:t>
                      </a:r>
                      <a:r>
                        <a:rPr kumimoji="0" lang="ru-RU" sz="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ось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больными и заболело</a:t>
                      </a: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 умерло</a:t>
                      </a:r>
                      <a:r>
                        <a:rPr kumimoji="0" lang="ru-RU" sz="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 умерло</a:t>
                      </a: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Родилось мертвыми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Родилось мертвыми</a:t>
                      </a: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02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r>
                        <a:rPr kumimoji="0" lang="ru-RU" sz="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возрасте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0-6 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возрасте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0-6 дней</a:t>
                      </a:r>
                      <a:r>
                        <a:rPr kumimoji="0" lang="ru-RU" sz="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дней</a:t>
                      </a: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8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543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новорожденных</a:t>
                      </a: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4150">
                <a:tc>
                  <a:txBody>
                    <a:bodyPr/>
                    <a:lstStyle/>
                    <a:p>
                      <a:pPr marL="179388" marR="0" lvl="0" indent="0" algn="l" defTabSz="914400" rtl="0" eaLnBrk="1" fontAlgn="base" latinLnBrk="0" hangingPunct="1">
                        <a:lnSpc>
                          <a:spcPct val="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 с заболеваниями:  </a:t>
                      </a:r>
                    </a:p>
                    <a:p>
                      <a:pPr marL="179388" marR="0" lvl="0" indent="0" algn="l" defTabSz="914400" rtl="0" eaLnBrk="1" fontAlgn="base" latinLnBrk="0" hangingPunct="1">
                        <a:lnSpc>
                          <a:spcPct val="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Отдельные состояния, возникающими  в перинатальном периоде: </a:t>
                      </a: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P05-P96</a:t>
                      </a: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6388">
                <a:tc>
                  <a:txBody>
                    <a:bodyPr/>
                    <a:lstStyle/>
                    <a:p>
                      <a:pPr marL="71438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замедление роста и недостаточность питания</a:t>
                      </a: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2.1</a:t>
                      </a: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P05</a:t>
                      </a: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9863">
                <a:tc>
                  <a:txBody>
                    <a:bodyPr/>
                    <a:lstStyle/>
                    <a:p>
                      <a:pPr marL="0" marR="0" lvl="0" indent="20638" algn="l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родовая травма</a:t>
                      </a: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2.2</a:t>
                      </a:r>
                    </a:p>
                  </a:txBody>
                  <a:tcPr marL="107082" marR="10708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P10-P15</a:t>
                      </a:r>
                    </a:p>
                  </a:txBody>
                  <a:tcPr marL="107082" marR="10708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913">
                <a:tc>
                  <a:txBody>
                    <a:bodyPr/>
                    <a:lstStyle/>
                    <a:p>
                      <a:pPr marL="179388" marR="0" lvl="0" indent="0" algn="l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разрыв внутричерепных тканей и кровоизлияние вследствие    родовой травмы</a:t>
                      </a: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2.2.1</a:t>
                      </a: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Р10</a:t>
                      </a: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2250">
                <a:tc>
                  <a:txBody>
                    <a:bodyPr/>
                    <a:lstStyle/>
                    <a:p>
                      <a:pPr marL="71438" marR="0" lvl="0" indent="0" algn="l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внутрижелудочковые кровоизлияния</a:t>
                      </a: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2.3</a:t>
                      </a: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Р52</a:t>
                      </a: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88">
                <a:tc>
                  <a:txBody>
                    <a:bodyPr/>
                    <a:lstStyle/>
                    <a:p>
                      <a:pPr marL="71438" marR="0" lvl="0" indent="0" algn="l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внутриутробная гипоксия, асфиксия при родах</a:t>
                      </a: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2.4</a:t>
                      </a: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Р20,Р21</a:t>
                      </a: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1763">
                <a:tc>
                  <a:txBody>
                    <a:bodyPr/>
                    <a:lstStyle/>
                    <a:p>
                      <a:pPr marL="71438" marR="0" lvl="0" indent="0" algn="l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дыхательное расстройство у новорожденного (дистресс)</a:t>
                      </a: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2.5</a:t>
                      </a: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Р22.0,Р22.8-9</a:t>
                      </a: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2250">
                <a:tc>
                  <a:txBody>
                    <a:bodyPr/>
                    <a:lstStyle/>
                    <a:p>
                      <a:pPr marL="71438" marR="0" lvl="0" indent="128588" algn="l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врожденная пневмония</a:t>
                      </a: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2.5.1</a:t>
                      </a: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Р23</a:t>
                      </a: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71438" marR="0" lvl="0" indent="128588" algn="l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неонатальные аспирационные синдромы </a:t>
                      </a: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2.5.2</a:t>
                      </a: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P24.0-8</a:t>
                      </a: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71438" marR="0" lvl="0" indent="128588" algn="l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неонатальная аспирационная пневмония</a:t>
                      </a: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2.5.3</a:t>
                      </a: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P24.9</a:t>
                      </a: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инфекционные болезни, специфичные для перинатального периода – всего</a:t>
                      </a: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2.6</a:t>
                      </a: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P35-P39</a:t>
                      </a: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4938">
                <a:tc>
                  <a:txBody>
                    <a:bodyPr/>
                    <a:lstStyle/>
                    <a:p>
                      <a:pPr marL="179388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из них бактериальный сепсис новорожденного</a:t>
                      </a: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2.6.1</a:t>
                      </a: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Р36</a:t>
                      </a: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7475">
                <a:tc>
                  <a:txBody>
                    <a:bodyPr/>
                    <a:lstStyle/>
                    <a:p>
                      <a:pPr marL="71438" marR="0" lvl="0" indent="39688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перинатальные гематологические нарушения</a:t>
                      </a: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en-US" sz="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kumimoji="0" lang="ru-RU" sz="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P53,P60,</a:t>
                      </a: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P61</a:t>
                      </a: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7082" marR="10708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endParaRPr kumimoji="0" lang="ru-RU" sz="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143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3600" b="1" smtClean="0">
                <a:latin typeface="Times New Roman" pitchFamily="18" charset="0"/>
                <a:cs typeface="Times New Roman" pitchFamily="18" charset="0"/>
              </a:rPr>
              <a:t>Списки живо- и мертворожденных массой тела менее 500 г при сроке гестации  22 и более недель</a:t>
            </a:r>
            <a:endParaRPr lang="ru-RU" sz="36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875"/>
            <a:ext cx="8229600" cy="5445125"/>
          </a:xfrm>
        </p:spPr>
        <p:txBody>
          <a:bodyPr rtlCol="0">
            <a:normAutofit fontScale="77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1.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Территория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2.- Уровень медицинской организации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3.- Возраст матери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4.- Соматическое и гинекологическое здоровье матери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5.-Наличие вредностей (профессиональные, экологические; вредные  привычки)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6.- Состояла ли на учете в женской консультации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7.- Срок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гестации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8.- Масса тела и рост ребенка (плода)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9.- Родился живым-мертвым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10.- Выжил - умер 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антенатально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в первые 24 ч., 168 ч.)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11.- Клинический диагноз (основной, сопутствующий, осложнения)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12.- При вскрытии – патологоанатомический диагноз</a:t>
            </a:r>
            <a:r>
              <a:rPr lang="ru-RU" dirty="0" smtClean="0"/>
              <a:t>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Содержимое 2"/>
          <p:cNvSpPr>
            <a:spLocks noGrp="1"/>
          </p:cNvSpPr>
          <p:nvPr>
            <p:ph idx="1"/>
          </p:nvPr>
        </p:nvSpPr>
        <p:spPr>
          <a:xfrm>
            <a:off x="457200" y="476250"/>
            <a:ext cx="8229600" cy="5649913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b="1" smtClean="0"/>
              <a:t>    </a:t>
            </a:r>
          </a:p>
          <a:p>
            <a:pPr algn="ctr">
              <a:buFont typeface="Arial" charset="0"/>
              <a:buNone/>
            </a:pP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Другой принципиальной </a:t>
            </a:r>
          </a:p>
          <a:p>
            <a:pPr algn="ctr">
              <a:buFont typeface="Arial" charset="0"/>
              <a:buNone/>
            </a:pP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структурной проблемой ФСН № 32 является </a:t>
            </a:r>
          </a:p>
          <a:p>
            <a:pPr algn="ctr">
              <a:buFont typeface="Arial" charset="0"/>
              <a:buNone/>
            </a:pPr>
            <a:r>
              <a:rPr lang="ru-RU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единообразное формирование комплекса необходимой информации</a:t>
            </a:r>
            <a:r>
              <a:rPr lang="ru-RU" sz="3600" b="1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r>
              <a:rPr lang="ru-RU" sz="4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 материнских смертях</a:t>
            </a:r>
            <a:endParaRPr lang="ru-RU" sz="400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613"/>
          </a:xfrm>
        </p:spPr>
        <p:txBody>
          <a:bodyPr/>
          <a:lstStyle/>
          <a:p>
            <a:pPr>
              <a:lnSpc>
                <a:spcPct val="75000"/>
              </a:lnSpc>
            </a:pPr>
            <a:r>
              <a:rPr lang="ru-RU" sz="32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Списки умерших матерей с заполнением </a:t>
            </a:r>
            <a:br>
              <a:rPr lang="ru-RU" sz="32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17  уточняющих граф:</a:t>
            </a:r>
            <a:endParaRPr lang="ru-RU" sz="3200" smtClean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8313" y="765175"/>
            <a:ext cx="8675687" cy="6092825"/>
          </a:xfrm>
        </p:spPr>
        <p:txBody>
          <a:bodyPr rtlCol="0">
            <a:normAutofit fontScale="25000" lnSpcReduction="20000"/>
          </a:bodyPr>
          <a:lstStyle/>
          <a:p>
            <a:pPr fontAlgn="auto">
              <a:lnSpc>
                <a:spcPct val="95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lnSpc>
                <a:spcPct val="95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1    -      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Фамилия, имя, отчество</a:t>
            </a:r>
          </a:p>
          <a:p>
            <a:pPr fontAlgn="auto">
              <a:lnSpc>
                <a:spcPct val="95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2  - Возраст</a:t>
            </a:r>
          </a:p>
          <a:p>
            <a:pPr fontAlgn="auto">
              <a:lnSpc>
                <a:spcPct val="95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3  - Место наблюдения за беременной</a:t>
            </a:r>
          </a:p>
          <a:p>
            <a:pPr fontAlgn="auto">
              <a:lnSpc>
                <a:spcPct val="95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4  - Срок постановки на учет в женской консультации</a:t>
            </a:r>
          </a:p>
          <a:p>
            <a:pPr fontAlgn="auto">
              <a:lnSpc>
                <a:spcPct val="95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5  - Дата и место родов</a:t>
            </a:r>
          </a:p>
          <a:p>
            <a:pPr fontAlgn="auto">
              <a:lnSpc>
                <a:spcPct val="95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6  - Срок беременности на момент родов</a:t>
            </a:r>
          </a:p>
          <a:p>
            <a:pPr fontAlgn="auto">
              <a:lnSpc>
                <a:spcPct val="95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7  - Беременность и роды по счету</a:t>
            </a:r>
          </a:p>
          <a:p>
            <a:pPr fontAlgn="auto">
              <a:lnSpc>
                <a:spcPct val="95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8  -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Экстрагенитальная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патология</a:t>
            </a:r>
          </a:p>
          <a:p>
            <a:pPr fontAlgn="auto">
              <a:lnSpc>
                <a:spcPct val="95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9  - Гинекологическая заболеваемость</a:t>
            </a:r>
          </a:p>
          <a:p>
            <a:pPr fontAlgn="auto">
              <a:lnSpc>
                <a:spcPct val="95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10- Метод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родоразрешения</a:t>
            </a:r>
            <a:endParaRPr lang="ru-RU" sz="8000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lnSpc>
                <a:spcPct val="95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11- Оперативные вмешательства (вид, дата, осложнения)</a:t>
            </a:r>
          </a:p>
          <a:p>
            <a:pPr fontAlgn="auto">
              <a:lnSpc>
                <a:spcPct val="95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12- Заключительный клинический диагноз (основной, осложнения,        сопутствующий)</a:t>
            </a:r>
          </a:p>
          <a:p>
            <a:pPr fontAlgn="auto">
              <a:lnSpc>
                <a:spcPct val="95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13- Дата и место смерти</a:t>
            </a:r>
          </a:p>
          <a:p>
            <a:pPr fontAlgn="auto">
              <a:lnSpc>
                <a:spcPct val="95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14- Патологоанатомический диагноз (основной, </a:t>
            </a:r>
          </a:p>
          <a:p>
            <a:pPr fontAlgn="auto">
              <a:lnSpc>
                <a:spcPct val="95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     фоновое заболевание, осложнения)</a:t>
            </a:r>
          </a:p>
          <a:p>
            <a:pPr fontAlgn="auto">
              <a:lnSpc>
                <a:spcPct val="95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15- Причина смерти по МКБ Х16- Прямая акушерская причина (1) – косвенная акушерская   причина (2)</a:t>
            </a:r>
          </a:p>
          <a:p>
            <a:pPr fontAlgn="auto">
              <a:lnSpc>
                <a:spcPct val="95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17-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Предотвратимость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смерти: 1- предотвратимая, 2 условно</a:t>
            </a:r>
          </a:p>
          <a:p>
            <a:pPr fontAlgn="auto">
              <a:lnSpc>
                <a:spcPct val="95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     предотвратимая, 3 – непредотвратимая</a:t>
            </a:r>
            <a:endParaRPr lang="ru-RU" sz="8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5891212"/>
          </a:xfrm>
        </p:spPr>
        <p:txBody>
          <a:bodyPr/>
          <a:lstStyle/>
          <a:p>
            <a:r>
              <a:rPr lang="ru-RU" smtClean="0">
                <a:latin typeface="Times New Roman" pitchFamily="18" charset="0"/>
                <a:cs typeface="Times New Roman" pitchFamily="18" charset="0"/>
              </a:rPr>
              <a:t>Имеются разночтения и при характеристике случаев смерти </a:t>
            </a:r>
            <a:br>
              <a:rPr lang="ru-RU" smtClean="0">
                <a:latin typeface="Times New Roman" pitchFamily="18" charset="0"/>
                <a:cs typeface="Times New Roman" pitchFamily="18" charset="0"/>
              </a:rPr>
            </a:br>
            <a:r>
              <a:rPr lang="ru-RU" smtClean="0">
                <a:latin typeface="Times New Roman" pitchFamily="18" charset="0"/>
                <a:cs typeface="Times New Roman" pitchFamily="18" charset="0"/>
              </a:rPr>
              <a:t>по причинам и их распределении </a:t>
            </a:r>
            <a:br>
              <a:rPr lang="ru-RU" smtClean="0">
                <a:latin typeface="Times New Roman" pitchFamily="18" charset="0"/>
                <a:cs typeface="Times New Roman" pitchFamily="18" charset="0"/>
              </a:rPr>
            </a:br>
            <a:r>
              <a:rPr lang="ru-RU" smtClean="0">
                <a:latin typeface="Times New Roman" pitchFamily="18" charset="0"/>
                <a:cs typeface="Times New Roman" pitchFamily="18" charset="0"/>
              </a:rPr>
              <a:t>на прямые и косвенные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Основные прямые причины материнской смерти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:.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46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450"/>
          </a:xfrm>
        </p:spPr>
        <p:txBody>
          <a:bodyPr/>
          <a:lstStyle/>
          <a:p>
            <a:r>
              <a:rPr lang="ru-RU" smtClean="0">
                <a:latin typeface="Times New Roman" pitchFamily="18" charset="0"/>
                <a:cs typeface="Times New Roman" pitchFamily="18" charset="0"/>
              </a:rPr>
              <a:t>эмболия легочной артерии околоплодными водами </a:t>
            </a:r>
          </a:p>
          <a:p>
            <a:r>
              <a:rPr lang="ru-RU" smtClean="0">
                <a:latin typeface="Times New Roman" pitchFamily="18" charset="0"/>
                <a:cs typeface="Times New Roman" pitchFamily="18" charset="0"/>
              </a:rPr>
              <a:t>тяжелая преэклампсия и эклампсия</a:t>
            </a:r>
          </a:p>
          <a:p>
            <a:r>
              <a:rPr lang="ru-RU" smtClean="0">
                <a:latin typeface="Times New Roman" pitchFamily="18" charset="0"/>
                <a:cs typeface="Times New Roman" pitchFamily="18" charset="0"/>
              </a:rPr>
              <a:t>разрыв матки и маточных труб,</a:t>
            </a:r>
          </a:p>
          <a:p>
            <a:r>
              <a:rPr lang="ru-RU" smtClean="0">
                <a:latin typeface="Times New Roman" pitchFamily="18" charset="0"/>
                <a:cs typeface="Times New Roman" pitchFamily="18" charset="0"/>
              </a:rPr>
              <a:t>массивные кровотечения  -  маточные, при абортах, отслойке плаценты</a:t>
            </a:r>
          </a:p>
          <a:p>
            <a:r>
              <a:rPr lang="ru-RU" smtClean="0">
                <a:latin typeface="Times New Roman" pitchFamily="18" charset="0"/>
                <a:cs typeface="Times New Roman" pitchFamily="18" charset="0"/>
              </a:rPr>
              <a:t>септические осложнения </a:t>
            </a:r>
          </a:p>
          <a:p>
            <a:r>
              <a:rPr lang="ru-RU" smtClean="0">
                <a:latin typeface="Times New Roman" pitchFamily="18" charset="0"/>
                <a:cs typeface="Times New Roman" pitchFamily="18" charset="0"/>
              </a:rPr>
              <a:t>ятрогенные осложнения </a:t>
            </a:r>
          </a:p>
          <a:p>
            <a:endParaRPr lang="ru-RU" smtClean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Основные косвенные причины материнской смерти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288" y="1600200"/>
            <a:ext cx="8291512" cy="4525963"/>
          </a:xfrm>
        </p:spPr>
        <p:txBody>
          <a:bodyPr rtlCol="0">
            <a:normAutofit fontScale="925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экстрагенитальные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заболевания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хроническая патология мочеполовой системы,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ВИЧ-инфицирование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туберкулез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онкология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полинаркомания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тромбоэмболия легочной артерии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тромбозы иной локализации.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34087"/>
          </a:xfrm>
        </p:spPr>
        <p:txBody>
          <a:bodyPr/>
          <a:lstStyle/>
          <a:p>
            <a:pPr>
              <a:lnSpc>
                <a:spcPct val="85000"/>
              </a:lnSpc>
            </a:pPr>
            <a:r>
              <a:rPr lang="ru-RU" smtClean="0"/>
              <a:t> </a:t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.Ошибки заполнения </a:t>
            </a:r>
            <a:br>
              <a:rPr lang="ru-RU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ФСН № 32 и вкладыша 232</a:t>
            </a:r>
            <a:br>
              <a:rPr lang="ru-RU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в связи с неправильным восприятием медицинской терминологии</a:t>
            </a:r>
            <a:br>
              <a:rPr lang="ru-RU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6583362"/>
          </a:xfrm>
        </p:spPr>
        <p:txBody>
          <a:bodyPr/>
          <a:lstStyle/>
          <a:p>
            <a:r>
              <a:rPr lang="ru-RU" smtClean="0">
                <a:latin typeface="Times New Roman" pitchFamily="18" charset="0"/>
                <a:cs typeface="Times New Roman" pitchFamily="18" charset="0"/>
              </a:rPr>
              <a:t>Охрана материнства и детства является одним из приоритетных направлений государственной и социальной политики государства. Поэтому так важен анализ рождаемости, структуры заболеваемости и смертности беременных, рожениц, родильниц и новорожденных.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Перинатальные центры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ф. № 32 табл. 2210 стр. 15 учитываются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все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перинатальные центры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 вкладыше № 232 стр. 1, гр. 7 учитываются родовспомогательные учреждения 3 уровня.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наличии разницы в показателях необходимо представить объяснение (например: перинатальные центры 2 уровня в составе многопрофильной больницы или наличие других учреждений 3 уровня – обл. больницы и т.д.)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60350"/>
            <a:ext cx="9144000" cy="6597650"/>
          </a:xfrm>
        </p:spPr>
        <p:txBody>
          <a:bodyPr rtlCol="0">
            <a:normAutofit fontScale="25000" lnSpcReduction="20000"/>
          </a:bodyPr>
          <a:lstStyle/>
          <a:p>
            <a:pPr algn="ctr" fontAlgn="auto">
              <a:lnSpc>
                <a:spcPct val="95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Понятие «Критические акушерские состояния»:</a:t>
            </a:r>
          </a:p>
          <a:p>
            <a:pPr algn="ctr" fontAlgn="auto">
              <a:lnSpc>
                <a:spcPct val="11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    это - не сумма </a:t>
            </a:r>
            <a:r>
              <a:rPr lang="ru-RU" sz="12800" i="1" dirty="0" smtClean="0">
                <a:latin typeface="Times New Roman" pitchFamily="18" charset="0"/>
                <a:cs typeface="Times New Roman" pitchFamily="18" charset="0"/>
              </a:rPr>
              <a:t>всех случаев</a:t>
            </a: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800" dirty="0" err="1" smtClean="0">
                <a:latin typeface="Times New Roman" pitchFamily="18" charset="0"/>
                <a:cs typeface="Times New Roman" pitchFamily="18" charset="0"/>
              </a:rPr>
              <a:t>преэклампсии</a:t>
            </a: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, эклампсии, сепсиса и акушерских кровотечений</a:t>
            </a:r>
          </a:p>
          <a:p>
            <a:pPr algn="ctr" fontAlgn="auto">
              <a:lnSpc>
                <a:spcPct val="11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 из ФСН № 32, </a:t>
            </a:r>
            <a:endParaRPr lang="ru-RU" sz="73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lnSpc>
                <a:spcPct val="105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73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lnSpc>
                <a:spcPct val="12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1200" b="1" i="1" dirty="0" smtClean="0">
                <a:latin typeface="Times New Roman" pitchFamily="18" charset="0"/>
                <a:cs typeface="Times New Roman" pitchFamily="18" charset="0"/>
              </a:rPr>
              <a:t>а случаи отобранные, с наиболее</a:t>
            </a:r>
          </a:p>
          <a:p>
            <a:pPr algn="ctr" fontAlgn="auto">
              <a:lnSpc>
                <a:spcPct val="12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1200" b="1" i="1" dirty="0" smtClean="0">
                <a:latin typeface="Times New Roman" pitchFamily="18" charset="0"/>
                <a:cs typeface="Times New Roman" pitchFamily="18" charset="0"/>
              </a:rPr>
              <a:t> тяжелыми проявлениями,  нарушениями  </a:t>
            </a:r>
          </a:p>
          <a:p>
            <a:pPr algn="ctr" fontAlgn="auto">
              <a:lnSpc>
                <a:spcPct val="12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1200" b="1" i="1" dirty="0" smtClean="0">
                <a:latin typeface="Times New Roman" pitchFamily="18" charset="0"/>
                <a:cs typeface="Times New Roman" pitchFamily="18" charset="0"/>
              </a:rPr>
              <a:t>жизненно важных функций,</a:t>
            </a:r>
          </a:p>
          <a:p>
            <a:pPr algn="ctr" fontAlgn="auto">
              <a:lnSpc>
                <a:spcPct val="12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1200" b="1" i="1" dirty="0" smtClean="0">
                <a:latin typeface="Times New Roman" pitchFamily="18" charset="0"/>
                <a:cs typeface="Times New Roman" pitchFamily="18" charset="0"/>
              </a:rPr>
              <a:t>требующие специальных мер</a:t>
            </a:r>
          </a:p>
          <a:p>
            <a:pPr algn="ctr" fontAlgn="auto">
              <a:lnSpc>
                <a:spcPct val="12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1200" b="1" i="1" dirty="0" smtClean="0">
                <a:latin typeface="Times New Roman" pitchFamily="18" charset="0"/>
                <a:cs typeface="Times New Roman" pitchFamily="18" charset="0"/>
              </a:rPr>
              <a:t> реанимации и выхаживания, применения ИВЛ, трансфузии крови, </a:t>
            </a:r>
            <a:r>
              <a:rPr lang="ru-RU" sz="11200" b="1" i="1" dirty="0" err="1" smtClean="0">
                <a:latin typeface="Times New Roman" pitchFamily="18" charset="0"/>
                <a:cs typeface="Times New Roman" pitchFamily="18" charset="0"/>
              </a:rPr>
              <a:t>вазоактивных</a:t>
            </a:r>
            <a:r>
              <a:rPr lang="ru-RU" sz="11200" b="1" i="1" dirty="0" smtClean="0">
                <a:latin typeface="Times New Roman" pitchFamily="18" charset="0"/>
                <a:cs typeface="Times New Roman" pitchFamily="18" charset="0"/>
              </a:rPr>
              <a:t> препаратов, гемодиализа, </a:t>
            </a:r>
            <a:r>
              <a:rPr lang="ru-RU" sz="11200" b="1" i="1" dirty="0" err="1" smtClean="0">
                <a:latin typeface="Times New Roman" pitchFamily="18" charset="0"/>
                <a:cs typeface="Times New Roman" pitchFamily="18" charset="0"/>
              </a:rPr>
              <a:t>гистерэктомии</a:t>
            </a:r>
            <a:r>
              <a:rPr lang="ru-RU" sz="11200" b="1" i="1" dirty="0" smtClean="0">
                <a:latin typeface="Times New Roman" pitchFamily="18" charset="0"/>
                <a:cs typeface="Times New Roman" pitchFamily="18" charset="0"/>
              </a:rPr>
              <a:t> и т.п.</a:t>
            </a:r>
          </a:p>
          <a:p>
            <a:pPr algn="ctr" fontAlgn="auto">
              <a:lnSpc>
                <a:spcPct val="12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112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lnSpc>
                <a:spcPct val="12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11200" b="1" i="1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lnSpc>
                <a:spcPct val="12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1200" b="1" i="1" dirty="0" smtClean="0"/>
              <a:t>  </a:t>
            </a:r>
            <a:endParaRPr lang="ru-RU" sz="112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Содержимое 2"/>
          <p:cNvSpPr>
            <a:spLocks noGrp="1"/>
          </p:cNvSpPr>
          <p:nvPr>
            <p:ph idx="1"/>
          </p:nvPr>
        </p:nvSpPr>
        <p:spPr>
          <a:xfrm>
            <a:off x="179388" y="404813"/>
            <a:ext cx="8785225" cy="5721350"/>
          </a:xfrm>
        </p:spPr>
        <p:txBody>
          <a:bodyPr/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ru-RU" sz="2800" b="1" i="1" smtClean="0">
                <a:latin typeface="Times New Roman" pitchFamily="18" charset="0"/>
                <a:cs typeface="Times New Roman" pitchFamily="18" charset="0"/>
              </a:rPr>
              <a:t>Тяжелая преэклампсия, эклампсия – 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с судорожным синдромом, коматозным состоянием, отеком головного мозга, отеком легких, нарушением метаболизма;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ru-RU" sz="2800" b="1" i="1" smtClean="0">
                <a:latin typeface="Times New Roman" pitchFamily="18" charset="0"/>
                <a:cs typeface="Times New Roman" pitchFamily="18" charset="0"/>
              </a:rPr>
              <a:t>Сепсис –  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с абсцидированием, панкреонекрозом, органной недостаточностью, выраженной интоксикацией;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ru-RU" sz="2800" b="1" i="1" smtClean="0">
                <a:latin typeface="Times New Roman" pitchFamily="18" charset="0"/>
                <a:cs typeface="Times New Roman" pitchFamily="18" charset="0"/>
              </a:rPr>
              <a:t>Акушерские кровотечения</a:t>
            </a: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до 1,5-2 и более литров, с проявлениями геморрагического шока и выраженной анемией.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777875"/>
          </a:xfrm>
        </p:spPr>
        <p:txBody>
          <a:bodyPr/>
          <a:lstStyle/>
          <a:p>
            <a:r>
              <a:rPr lang="ru-RU" sz="3500" b="1" smtClean="0">
                <a:latin typeface="Times New Roman" pitchFamily="18" charset="0"/>
                <a:cs typeface="Times New Roman" pitchFamily="18" charset="0"/>
              </a:rPr>
              <a:t>Учет акушерских операций во вкладыше 232 (строки 8-8.5.1)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413"/>
            <a:ext cx="8229600" cy="5400675"/>
          </a:xfrm>
        </p:spPr>
        <p:txBody>
          <a:bodyPr rtlCol="0">
            <a:normAutofit fontScale="77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Строка 8 вкладыша № 232 содержит все акушерские операции с 22 недель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гестации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акушерских стационарах.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Учитываются операции в целом, а не манипуляции в ходе одной операции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Необходимо сравнивать данные вкладыша №  232: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стр. 8.1. и ф. №14. табл. 4000 стр. 14.4 гр. 3.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стр. 8.2. и ф. № 14 табл. 4000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стр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14.2 гр. 3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стр. 8.3. и ф. № 14 табл. 4000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стр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14.3 гр. 3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стр. 8.4. и ф. № 14 таб.л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стр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14.7 гр. 3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стр. 8.5. и ф. №14 таб.л 4000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стр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14.8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 вкладыше № 232  строки 8.1.1 и 8.5.1 (сроки 22-27 недель) не имеют аналогов в ф. № 14 табл. 4000.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Число операций в строках ф. № 14 табл. 4000 может быть больше, чем во вкладыше за счет операций, проведенных не в акушерских стационарах.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96975"/>
          </a:xfrm>
        </p:spPr>
        <p:txBody>
          <a:bodyPr rtlCol="0">
            <a:normAutofit fontScale="90000"/>
          </a:bodyPr>
          <a:lstStyle/>
          <a:p>
            <a:pPr fontAlgn="auto">
              <a:lnSpc>
                <a:spcPct val="85000"/>
              </a:lnSpc>
              <a:spcAft>
                <a:spcPts val="0"/>
              </a:spcAft>
              <a:defRPr/>
            </a:pP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Заслуживает внимания проблема правомерности применения термина «здоровый недоношенный ребенок»,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на котором настаивают некоторые регионы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565400"/>
            <a:ext cx="9144000" cy="3560763"/>
          </a:xfrm>
        </p:spPr>
        <p:txBody>
          <a:bodyPr rtlCol="0">
            <a:normAutofit fontScale="92500" lnSpcReduction="10000"/>
          </a:bodyPr>
          <a:lstStyle/>
          <a:p>
            <a:pPr marL="185738" indent="-185738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При установлении в медицинской документации диагноза  «Недоношенность 34-36 недель (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07.3,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07.2,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07.1,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07.0) эти дети должны учитываться в ФСН № 32 табл. 2260 (стр.1 «всего новорожденных», стр. 4 «отдельные состояния, возникающие в перинатальном периоде» с кодом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00-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96). </a:t>
            </a:r>
          </a:p>
          <a:p>
            <a:pPr marL="185738" indent="-185738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Диагноз: «Недоношенность» является в данном случае правомерным и необходимым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Содержимое 2"/>
          <p:cNvSpPr>
            <a:spLocks noGrp="1"/>
          </p:cNvSpPr>
          <p:nvPr>
            <p:ph idx="1"/>
          </p:nvPr>
        </p:nvSpPr>
        <p:spPr>
          <a:xfrm>
            <a:off x="457200" y="404813"/>
            <a:ext cx="8229600" cy="5721350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Выявлены </a:t>
            </a: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ошибки предоставления данных, обусловленные неточным обозначением сроков гестации в дополняющих друг друга двух документах ¬ ФСН № 32 и вкладыше 232 (табл.100): 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 границы недоношенности в ФСН № 32 обозначены как 22-37, а в табл.100 – как  22-36 недель; степень недоношенности представлена двумя периодами: в ФСН № 32  22-27 и  28-37, а в табл. 100 ¬ 22-28 и 28-36, что  приводят к ошибкам предоставления данных 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350"/>
            <a:ext cx="9144000" cy="1152525"/>
          </a:xfrm>
        </p:spPr>
        <p:txBody>
          <a:bodyPr rtlCol="0">
            <a:normAutofit fontScale="90000"/>
          </a:bodyPr>
          <a:lstStyle/>
          <a:p>
            <a:pPr fontAlgn="auto">
              <a:lnSpc>
                <a:spcPct val="85000"/>
              </a:lnSpc>
              <a:spcAft>
                <a:spcPts val="0"/>
              </a:spcAft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По определению ВОЗ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Новорожденный является доношенным </a:t>
            </a:r>
            <a:b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с 259 дня</a:t>
            </a:r>
            <a:r>
              <a:rPr lang="ru-RU" sz="3600" b="1" dirty="0" smtClean="0"/>
              <a:t> 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 smtClean="0">
                <a:latin typeface="Times New Roman" pitchFamily="18" charset="0"/>
                <a:cs typeface="Times New Roman" pitchFamily="18" charset="0"/>
              </a:rPr>
              <a:t>гестации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едоношенными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считаются рожденные при сроке  22-37 полных недель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гестации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, что составляет интервал с 154 до 258 полных дней.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57338"/>
            <a:ext cx="9144000" cy="4568825"/>
          </a:xfrm>
        </p:spPr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4100" dirty="0" smtClean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100" dirty="0" smtClean="0">
                <a:latin typeface="Times New Roman" pitchFamily="18" charset="0"/>
                <a:cs typeface="Times New Roman" pitchFamily="18" charset="0"/>
              </a:rPr>
              <a:t>В целях сохранения единообразного подхода 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100" dirty="0" smtClean="0">
                <a:latin typeface="Times New Roman" pitchFamily="18" charset="0"/>
                <a:cs typeface="Times New Roman" pitchFamily="18" charset="0"/>
              </a:rPr>
              <a:t>рекомендуется  учитывать</a:t>
            </a:r>
          </a:p>
          <a:p>
            <a:pPr marL="85725" indent="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4100" dirty="0" smtClean="0">
                <a:latin typeface="Times New Roman" pitchFamily="18" charset="0"/>
                <a:cs typeface="Times New Roman" pitchFamily="18" charset="0"/>
              </a:rPr>
              <a:t> беременность/срок </a:t>
            </a:r>
            <a:r>
              <a:rPr lang="ru-RU" sz="4100" dirty="0" err="1" smtClean="0">
                <a:latin typeface="Times New Roman" pitchFamily="18" charset="0"/>
                <a:cs typeface="Times New Roman" pitchFamily="18" charset="0"/>
              </a:rPr>
              <a:t>гестации</a:t>
            </a:r>
            <a:r>
              <a:rPr lang="ru-RU" sz="4100" dirty="0" smtClean="0">
                <a:latin typeface="Times New Roman" pitchFamily="18" charset="0"/>
                <a:cs typeface="Times New Roman" pitchFamily="18" charset="0"/>
              </a:rPr>
              <a:t> «до 22 недель» - как: </a:t>
            </a:r>
          </a:p>
          <a:p>
            <a:pPr marL="0" indent="85725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100" dirty="0" smtClean="0">
                <a:latin typeface="Times New Roman" pitchFamily="18" charset="0"/>
                <a:cs typeface="Times New Roman" pitchFamily="18" charset="0"/>
              </a:rPr>
              <a:t>срок «менее 154 полных дней»;</a:t>
            </a:r>
          </a:p>
          <a:p>
            <a:pPr marL="85725" indent="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4100" dirty="0" smtClean="0">
                <a:latin typeface="Times New Roman" pitchFamily="18" charset="0"/>
                <a:cs typeface="Times New Roman" pitchFamily="18" charset="0"/>
              </a:rPr>
              <a:t> «22-27 недель» -154-195 полных дней (менее 196 </a:t>
            </a:r>
            <a:r>
              <a:rPr lang="ru-RU" sz="4100" dirty="0" err="1" smtClean="0">
                <a:latin typeface="Times New Roman" pitchFamily="18" charset="0"/>
                <a:cs typeface="Times New Roman" pitchFamily="18" charset="0"/>
              </a:rPr>
              <a:t>дн</a:t>
            </a:r>
            <a:r>
              <a:rPr lang="ru-RU" sz="4100" dirty="0" smtClean="0"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 marL="85725" indent="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4100" dirty="0" smtClean="0">
                <a:latin typeface="Times New Roman" pitchFamily="18" charset="0"/>
                <a:cs typeface="Times New Roman" pitchFamily="18" charset="0"/>
              </a:rPr>
              <a:t> «28-37 недель» -196-258 полных дней (менее 259 </a:t>
            </a:r>
            <a:r>
              <a:rPr lang="ru-RU" sz="4100" dirty="0" err="1" smtClean="0">
                <a:latin typeface="Times New Roman" pitchFamily="18" charset="0"/>
                <a:cs typeface="Times New Roman" pitchFamily="18" charset="0"/>
              </a:rPr>
              <a:t>дн</a:t>
            </a:r>
            <a:r>
              <a:rPr lang="ru-RU" sz="41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850" y="0"/>
            <a:ext cx="8820150" cy="6524625"/>
          </a:xfrm>
        </p:spPr>
        <p:txBody>
          <a:bodyPr rtlCol="0">
            <a:normAutofit fontScale="90000"/>
          </a:bodyPr>
          <a:lstStyle/>
          <a:p>
            <a:pPr fontAlgn="auto">
              <a:lnSpc>
                <a:spcPct val="85000"/>
              </a:lnSpc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. Проблемы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сопоставляемости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    данных ФСН № 32 и других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статформ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(№№ 14, 30,47,61)</a:t>
            </a:r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Просьба: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с учетом возможных различий показателей в указанных формах провести предварительное сопоставление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аналогичных данных  и при сдаче годовых отчетов 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 Москве, наряду с ФСН № 32 и вкладышем 232, 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представлять копии тех мест 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ФСН 14,30,47.61, которые содержат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эти сведения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04813"/>
          </a:xfrm>
        </p:spPr>
        <p:txBody>
          <a:bodyPr/>
          <a:lstStyle/>
          <a:p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ФСН №14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76250"/>
            <a:ext cx="9144000" cy="6381750"/>
          </a:xfrm>
        </p:spPr>
        <p:txBody>
          <a:bodyPr rtlCol="0">
            <a:normAutofit fontScale="92500" lnSpcReduction="10000"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Страница 35, табл. 2100 (переводы новорожденных),  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2200 (умерло 0-168 ч.), 2400 (материнская смертность)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Страница 36, табл. 3000 (заболеваемость и смертность новорожденных в детских стационарах)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Страница 39, табл. 4000, стр.14.0-14.9, гр.3  (акушерские операции)</a:t>
            </a:r>
          </a:p>
          <a:p>
            <a:pPr algn="ctr"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ФСН № 30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Страница 37, табл. 2400 (роды на дому)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Страница 44, табл. 3100, стр. 4 и 5 (койки беременных и рожениц, патологии беременности)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Страница 79, табл. 5503, стр. 4 и 5; 12 и 13 (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патолого-анатомические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вскрытия)</a:t>
            </a:r>
          </a:p>
          <a:p>
            <a:pPr algn="ctr"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ФСН №47 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Страница 2, табл. 0100, стр.21, гр.3 (родильные дома)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Страница 14, табл. 0600, стр.15, гр.3 (перинатальные центры)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Страница 26, табл.0700, стр.4 и 5 гр. 11  (койки беременных и рожениц, патологии беременности)</a:t>
            </a:r>
          </a:p>
          <a:p>
            <a:pPr algn="ctr" fontAlgn="auto">
              <a:lnSpc>
                <a:spcPct val="93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ФСН №61 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Раздел 5, табл. 5000, стр.2 (роды у женщин с ВИЧ ) и 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стр. 25 (родившиеся живыми дети у матерей с ВИЧ)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lnSpc>
                <a:spcPct val="93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99377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3600" b="1" smtClean="0">
                <a:latin typeface="Times New Roman" pitchFamily="18" charset="0"/>
                <a:cs typeface="Times New Roman" pitchFamily="18" charset="0"/>
              </a:rPr>
              <a:t>Медико-социальными показателями, по которым можно судить о социальном статусе общества в целом,</a:t>
            </a: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smtClean="0">
                <a:latin typeface="Times New Roman" pitchFamily="18" charset="0"/>
                <a:cs typeface="Times New Roman" pitchFamily="18" charset="0"/>
              </a:rPr>
              <a:t>являются</a:t>
            </a:r>
            <a:endParaRPr lang="ru-RU" sz="36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700213"/>
            <a:ext cx="9144000" cy="5157787"/>
          </a:xfrm>
        </p:spPr>
        <p:txBody>
          <a:bodyPr rtlCol="0">
            <a:normAutofit fontScale="85000" lnSpcReduction="20000"/>
          </a:bodyPr>
          <a:lstStyle/>
          <a:p>
            <a:pPr marL="171450" indent="-17145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Высокое число, рост самопроизвольных абортов (ФСН 13);</a:t>
            </a:r>
          </a:p>
          <a:p>
            <a:pPr marL="171450" indent="-17145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Число родов у детей менее 14 лет и у \</a:t>
            </a:r>
          </a:p>
          <a:p>
            <a:pPr marL="171450" indent="-17145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Женщин, больных ВИЧ (ФСН № 32, табл.2210, гр. 3 и 4) и гепатитом В и С; (ФСН № 32, табл. 2120, гр. 8/7 и 10/9); </a:t>
            </a:r>
          </a:p>
          <a:p>
            <a:pPr marL="171450" indent="-17145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Нарастание частоты сахарного диабета, анемии, венозных и иных осложнений беременности,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изоиммунизации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патологического состояния плода (ФСН № 32, табл. 2130), </a:t>
            </a:r>
          </a:p>
          <a:p>
            <a:pPr marL="171450" indent="-17145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Числа новорожденных, от которых отказались матери в акушерских стационарах (ФСН 32, табл. 2248, стр.1, гр.15).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Характерно также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снижение рождаемости и увеличение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среди рождающегося потомства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доли детей с проявлениями гипотрофии ¬ замедлением роста и недостаточностью питания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(ФСН № 32, вкладыш 232).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975"/>
          </a:xfrm>
        </p:spPr>
        <p:txBody>
          <a:bodyPr/>
          <a:lstStyle/>
          <a:p>
            <a:pPr>
              <a:lnSpc>
                <a:spcPct val="85000"/>
              </a:lnSpc>
            </a:pP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ФСН № 32 – основной источник сведений для оценки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25538"/>
            <a:ext cx="9144000" cy="5732462"/>
          </a:xfrm>
        </p:spPr>
        <p:txBody>
          <a:bodyPr rtlCol="0">
            <a:normAutofit fontScale="6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Рождаемости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Состояния здоровья женщин и их потомства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Тенденций улучшения или ухудшения их здоровья во времени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Смертности и летальности женщин и детей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Медико-социальной оценки состояния общества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Правильности  организационных принципов акушерской и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неонатологической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помощи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Качества оказываемой медицинской помощи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результативности проводимых медико-социальных программ, направленных на увеличение рождаемости, снижение смертности, повышение качества жизни и улучшение здоровья населения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23386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6700" b="1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en-US" sz="67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en-US" sz="6700" b="1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en-US" sz="67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6900" b="1" dirty="0" smtClean="0">
                <a:solidFill>
                  <a:schemeClr val="accent6">
                    <a:lumMod val="75000"/>
                  </a:schemeClr>
                </a:solidFill>
              </a:rPr>
              <a:t>СПАСИБО ЗА ВНИМАНИЕ</a:t>
            </a:r>
            <a:br>
              <a:rPr lang="ru-RU" sz="69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en-US" sz="6000" b="1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en-US" sz="60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en-US" sz="6000" b="1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en-US" sz="60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en-US" sz="6000" b="1" dirty="0" smtClean="0">
                <a:solidFill>
                  <a:schemeClr val="accent6">
                    <a:lumMod val="75000"/>
                  </a:schemeClr>
                </a:solidFill>
                <a:hlinkClick r:id="rId2"/>
              </a:rPr>
              <a:t>otchet32@gmail.com</a:t>
            </a:r>
            <a:r>
              <a:rPr lang="en-US" sz="6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ru-RU" sz="60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Для возможности реализации этих задач необходимо: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133600"/>
            <a:ext cx="9144000" cy="3992563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Стабильность структуры статистической формы (для возможности  оценки показателей  во времени)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Единообразие предоставления материалов всеми субъектами Российской Федерации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Полнота  и объективность исходных данных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Информативность и достоверность предоставляемых сведений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lnSpc>
                <a:spcPct val="70000"/>
              </a:lnSpc>
              <a:spcAft>
                <a:spcPts val="0"/>
              </a:spcAft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основании анализа  ФСН № 32 за ряд лет и опыта приема годовых отчетов по форме за 2014-2015 гг.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916113"/>
            <a:ext cx="9144000" cy="4210050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Выявлены проблемные зоны и  систематизированы  недочеты по структуре ФСН № 32 (с вкладышем 232),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Установлены неточности и ошибки заполнения формы представителями  территорий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Разработаны предложения по оптимизации сбора (полноты, информативности и единообразия) отчетных данных по родовспоможению и детству.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 rtlCol="0">
            <a:normAutofit fontScale="90000"/>
          </a:bodyPr>
          <a:lstStyle/>
          <a:p>
            <a:pPr fontAlgn="auto">
              <a:lnSpc>
                <a:spcPct val="70000"/>
              </a:lnSpc>
              <a:spcAft>
                <a:spcPts val="0"/>
              </a:spcAft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  структурным недочетам ФСН № 32 относятся</a:t>
            </a:r>
            <a:r>
              <a:rPr lang="ru-RU" b="1" dirty="0" smtClean="0"/>
              <a:t>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96975"/>
            <a:ext cx="9144000" cy="5661025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Излишняя детализация учета на федеральном уровне проведенных УЗИ и биохимических исследований в процессе  беременности (табл. 2120)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Отсутствие информации о числе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элименированных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больных плодов (табл. 2120)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Отсутствие среди заболеваний беременной и роженицы (табл.2130 и 2211) рубрики «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прочие болезни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», что порождает неточности определения общего числа заболеваний в разных территориях (одни включают их в общую сумму, другие нет)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Нечеткость учета переводов детей на 2-ой этап выхаживания (табл.2247). </a:t>
            </a:r>
            <a:r>
              <a:rPr lang="ru-RU" sz="2800" dirty="0" smtClean="0"/>
              <a:t>–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Необходимо наряду с общим числом переведенных  «всего 1 __» добавить «из них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внутригоспитальный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перевод 2__».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65175"/>
            <a:ext cx="9144000" cy="2376488"/>
          </a:xfrm>
        </p:spPr>
        <p:txBody>
          <a:bodyPr rtlCol="0">
            <a:normAutofit fontScale="90000"/>
          </a:bodyPr>
          <a:lstStyle/>
          <a:p>
            <a:pPr fontAlgn="auto">
              <a:lnSpc>
                <a:spcPct val="85000"/>
              </a:lnSpc>
              <a:spcAft>
                <a:spcPts val="0"/>
              </a:spcAft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Основной проблемной зоной  ФСН № 32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является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учет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рождения, состояния здоровья и причин гибели потомства, рожденного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 сроке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гестации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22 и более недель и массе тела менее 1000 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429000"/>
            <a:ext cx="9144000" cy="3429000"/>
          </a:xfrm>
        </p:spPr>
        <p:txBody>
          <a:bodyPr rtlCol="0">
            <a:normAutofit fontScale="6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400" dirty="0" smtClean="0"/>
              <a:t>   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в том числе </a:t>
            </a:r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массой тела менее 500 г 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– 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  (то есть с проявлениями замедления роста и недостаточности питания) число которых в 2015 г., по сравнению с 2014 г., заметно выросло.</a:t>
            </a:r>
            <a:endParaRPr lang="ru-RU" sz="6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23850" y="274638"/>
            <a:ext cx="9467850" cy="99377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</a:rPr>
              <a:t> 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 отношении детей массой тела 500-999 г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0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/>
          <a:lstStyle/>
          <a:p>
            <a:pPr>
              <a:tabLst>
                <a:tab pos="7613650" algn="l"/>
              </a:tabLst>
            </a:pP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В табл. 2250 с 2009 г. перестали учитывать замедление роста и недостаточность питания, перинатальные гематологические нарушения, ГБН, неонатальную желтуху, несмотря на фиксируемый рост этой патологии. Отсутствует также учет мертворождений детей ЭНМТ по причинам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14338"/>
            <a:ext cx="9144000" cy="1646237"/>
          </a:xfrm>
        </p:spPr>
        <p:txBody>
          <a:bodyPr rtlCol="0">
            <a:normAutofit fontScale="90000"/>
          </a:bodyPr>
          <a:lstStyle/>
          <a:p>
            <a:pPr fontAlgn="auto">
              <a:lnSpc>
                <a:spcPct val="85000"/>
              </a:lnSpc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отношении детей менее 500 г при сроке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гестации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22 и более недель</a:t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необходимо: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4" name="Содержимое 2"/>
          <p:cNvSpPr>
            <a:spLocks noGrp="1"/>
          </p:cNvSpPr>
          <p:nvPr>
            <p:ph idx="1"/>
          </p:nvPr>
        </p:nvSpPr>
        <p:spPr>
          <a:xfrm>
            <a:off x="0" y="1989138"/>
            <a:ext cx="9144000" cy="413702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включить в табл. 2245 как самостоятельную графу «4», уточнив заголовок таблицы </a:t>
            </a:r>
          </a:p>
          <a:p>
            <a:pPr marL="0" indent="0" algn="ctr">
              <a:buFont typeface="Arial" charset="0"/>
              <a:buNone/>
            </a:pP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Font typeface="Arial" charset="0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(вместо </a:t>
            </a:r>
            <a:r>
              <a:rPr lang="ru-RU" sz="2200" smtClean="0">
                <a:latin typeface="Times New Roman" pitchFamily="18" charset="0"/>
                <a:cs typeface="Times New Roman" pitchFamily="18" charset="0"/>
              </a:rPr>
              <a:t>«СВЕДЕНИЯ О РОДИВШИХСЯ» - </a:t>
            </a:r>
          </a:p>
          <a:p>
            <a:pPr marL="0" indent="0">
              <a:buFont typeface="Arial" charset="0"/>
              <a:buNone/>
            </a:pPr>
            <a:r>
              <a:rPr lang="ru-RU" sz="2200" b="1" smtClean="0">
                <a:latin typeface="Times New Roman" pitchFamily="18" charset="0"/>
                <a:cs typeface="Times New Roman" pitchFamily="18" charset="0"/>
              </a:rPr>
              <a:t>«СВЕДЕНИЯ О РОДИВШИХСЯ ПРИ СРОКЕ 22 И БОЛЕЕ НЕДЕЛЬ»</a:t>
            </a:r>
          </a:p>
          <a:p>
            <a:pPr marL="0" indent="0" algn="ctr">
              <a:buFont typeface="Arial" charset="0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распределение родившихся и умерших по массе тела при рождении</a:t>
            </a:r>
            <a:r>
              <a:rPr lang="ru-RU" smtClean="0"/>
              <a:t>)</a:t>
            </a:r>
            <a:endParaRPr lang="ru-RU" i="1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5109</TotalTime>
  <Words>1851</Words>
  <Application>Microsoft Office PowerPoint</Application>
  <PresentationFormat>Экран (4:3)</PresentationFormat>
  <Paragraphs>306</Paragraphs>
  <Slides>30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6" baseType="lpstr">
      <vt:lpstr>Calibri</vt:lpstr>
      <vt:lpstr>Arial</vt:lpstr>
      <vt:lpstr>Times New Roman</vt:lpstr>
      <vt:lpstr>Symbol</vt:lpstr>
      <vt:lpstr>Cambria</vt:lpstr>
      <vt:lpstr>Тема Office</vt:lpstr>
      <vt:lpstr>Слайд 1</vt:lpstr>
      <vt:lpstr>Охрана материнства и детства является одним из приоритетных направлений государственной и социальной политики государства. Поэтому так важен анализ рождаемости, структуры заболеваемости и смертности беременных, рожениц, родильниц и новорожденных.</vt:lpstr>
      <vt:lpstr>ФСН № 32 – основной источник сведений для оценки:</vt:lpstr>
      <vt:lpstr>Для возможности реализации этих задач необходимо:</vt:lpstr>
      <vt:lpstr>На основании анализа  ФСН № 32 за ряд лет и опыта приема годовых отчетов по форме за 2014-2015 гг.</vt:lpstr>
      <vt:lpstr>I. К  структурным недочетам ФСН № 32 относятся:</vt:lpstr>
      <vt:lpstr>Основной проблемной зоной  ФСН № 32   является учет рождения, состояния здоровья и причин гибели потомства, рожденного при сроке гестации 22 и более недель и массе тела менее 1000 г </vt:lpstr>
      <vt:lpstr>  В отношении детей массой тела 500-999 г</vt:lpstr>
      <vt:lpstr>В отношении детей менее 500 г при сроке гестации 22 и более недель необходимо:</vt:lpstr>
      <vt:lpstr>. СВЕДЕНИЯ О РОДИВШИХСЯ ПРИ СРОКЕ ГЕСТАЦИИ 22 И БОЛЕЕ НЕДЕЛЬ Распределение родившихся и умерших по массе тела при рождении   (2245)                                                               Код по ОКЕИ: человек  792 Наименование показателей № строки Всего (сумма граф  4-13) в том числе массой тела при рождении в граммах Из общего числа родившихся - недоношенные до 500    500-749 750-999 1000-1499 1500-1999 2000-2499 2500-2999 3000-3499 3500-3999 4000 и более Всего из них: в срок до 28 недель беремен-ности 1 2 3 4 5 6 7 8 9 10 11 12 13 14 15 Родилось живыми 01                                                                из них  в первые  0-24  часа   04                           Родилось мертвыми 05                           из них смерть наступила до начала родовой деятельности 06                          </vt:lpstr>
      <vt:lpstr>           Считаем необходимым  преобразовать табл.2250, вернув ей строки с указанными заболеваниями: - замедление роста  и    недостаточность питания,  - перинатальные гематологические    нарушения - гемолитическая болезнь    новорожденных - неонатальная  желтуха  и добавить:  графу 7 «родилось мертвыми»</vt:lpstr>
      <vt:lpstr> ЗАБОЛЕВАНИЯ  И  ПРИЧИНЫ  СМЕРТИ  РОДИВШИХСЯ   МАССОЙ  ТЕЛА  500-999 г.  </vt:lpstr>
      <vt:lpstr>Списки живо- и мертворожденных массой тела менее 500 г при сроке гестации  22 и более недель</vt:lpstr>
      <vt:lpstr>Слайд 14</vt:lpstr>
      <vt:lpstr>Списки умерших матерей с заполнением  17  уточняющих граф:</vt:lpstr>
      <vt:lpstr>Имеются разночтения и при характеристике случаев смерти  по причинам и их распределении  на прямые и косвенные</vt:lpstr>
      <vt:lpstr>Основные прямые причины материнской смерти:.</vt:lpstr>
      <vt:lpstr>Основные косвенные причины материнской смерти:</vt:lpstr>
      <vt:lpstr>   II.Ошибки заполнения  ФСН № 32 и вкладыша 232 в связи с неправильным восприятием медицинской терминологии   </vt:lpstr>
      <vt:lpstr>Перинатальные центры</vt:lpstr>
      <vt:lpstr>Слайд 21</vt:lpstr>
      <vt:lpstr>Слайд 22</vt:lpstr>
      <vt:lpstr>Учет акушерских операций во вкладыше 232 (строки 8-8.5.1)</vt:lpstr>
      <vt:lpstr>   Заслуживает внимания проблема правомерности применения термина «здоровый недоношенный ребенок», на котором настаивают некоторые регионы</vt:lpstr>
      <vt:lpstr>Слайд 25</vt:lpstr>
      <vt:lpstr>      По определению ВОЗ   Новорожденный является доношенным  с 259 дня  гестации   Недоношенными  считаются рожденные при сроке  22-37 полных недель гестации, что составляет интервал с 154 до 258 полных дней.   </vt:lpstr>
      <vt:lpstr>   III. Проблемы сопоставляемости         данных ФСН № 32 и других    статформ  (№№ 14, 30,47,61)  Просьба:  с учетом возможных различий показателей в указанных формах провести предварительное сопоставление  аналогичных данных  и при сдаче годовых отчетов  в Москве, наряду с ФСН № 32 и вкладышем 232,   представлять копии тех мест  ФСН 14,30,47.61, которые содержат  эти сведения    </vt:lpstr>
      <vt:lpstr>ФСН №14</vt:lpstr>
      <vt:lpstr>Медико-социальными показателями, по которым можно судить о социальном статусе общества в целом, являются</vt:lpstr>
      <vt:lpstr>  СПАСИБО ЗА ВНИМАНИЕ   otchet32@gmail.com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i.tsybulskaya</cp:lastModifiedBy>
  <cp:revision>253</cp:revision>
  <dcterms:created xsi:type="dcterms:W3CDTF">2016-11-26T20:08:14Z</dcterms:created>
  <dcterms:modified xsi:type="dcterms:W3CDTF">2016-12-13T07:06:53Z</dcterms:modified>
</cp:coreProperties>
</file>